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notesMasterIdLst>
    <p:notesMasterId r:id="rId30"/>
  </p:notesMasterIdLst>
  <p:sldIdLst>
    <p:sldId id="263" r:id="rId2"/>
    <p:sldId id="259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85" r:id="rId12"/>
    <p:sldId id="286" r:id="rId13"/>
    <p:sldId id="287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8" r:id="rId27"/>
    <p:sldId id="289" r:id="rId28"/>
    <p:sldId id="29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6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9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E6715-009F-4232-B436-60C54DE2F4BA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50C73-F17A-4044-A9CA-A3AD8DDB4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78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50C73-F17A-4044-A9CA-A3AD8DDB4D5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532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50C73-F17A-4044-A9CA-A3AD8DDB4D5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743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50C73-F17A-4044-A9CA-A3AD8DDB4D5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072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50C73-F17A-4044-A9CA-A3AD8DDB4D5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928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50C73-F17A-4044-A9CA-A3AD8DDB4D5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012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50C73-F17A-4044-A9CA-A3AD8DDB4D5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900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50C73-F17A-4044-A9CA-A3AD8DDB4D5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147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50C73-F17A-4044-A9CA-A3AD8DDB4D5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459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50C73-F17A-4044-A9CA-A3AD8DDB4D5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389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F8A5-E13C-4C23-AAF2-0A4D720228C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76D5-967B-4668-9965-51591E8D4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1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F8A5-E13C-4C23-AAF2-0A4D720228C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76D5-967B-4668-9965-51591E8D4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90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F8A5-E13C-4C23-AAF2-0A4D720228C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76D5-967B-4668-9965-51591E8D455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205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F8A5-E13C-4C23-AAF2-0A4D720228C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76D5-967B-4668-9965-51591E8D4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91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F8A5-E13C-4C23-AAF2-0A4D720228C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76D5-967B-4668-9965-51591E8D455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850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F8A5-E13C-4C23-AAF2-0A4D720228C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76D5-967B-4668-9965-51591E8D4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68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F8A5-E13C-4C23-AAF2-0A4D720228C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76D5-967B-4668-9965-51591E8D4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1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F8A5-E13C-4C23-AAF2-0A4D720228C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76D5-967B-4668-9965-51591E8D4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4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F8A5-E13C-4C23-AAF2-0A4D720228C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76D5-967B-4668-9965-51591E8D4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78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F8A5-E13C-4C23-AAF2-0A4D720228C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76D5-967B-4668-9965-51591E8D4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00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F8A5-E13C-4C23-AAF2-0A4D720228C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76D5-967B-4668-9965-51591E8D4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77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F8A5-E13C-4C23-AAF2-0A4D720228C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76D5-967B-4668-9965-51591E8D4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2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F8A5-E13C-4C23-AAF2-0A4D720228C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76D5-967B-4668-9965-51591E8D4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44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F8A5-E13C-4C23-AAF2-0A4D720228C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76D5-967B-4668-9965-51591E8D4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72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F8A5-E13C-4C23-AAF2-0A4D720228C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76D5-967B-4668-9965-51591E8D4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39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F8A5-E13C-4C23-AAF2-0A4D720228C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76D5-967B-4668-9965-51591E8D4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84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EF8A5-E13C-4C23-AAF2-0A4D720228C9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B7576D5-967B-4668-9965-51591E8D4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68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image" Target="../media/image1.jpeg"/><Relationship Id="rId16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port_ermak@admsurgut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rmak-surgut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dr86.ru/" TargetMode="External"/><Relationship Id="rId2" Type="http://schemas.openxmlformats.org/officeDocument/2006/relationships/hyperlink" Target="mailto:smo_kedr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950795nabor@mail.r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950795nabor@mail.r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port-sh-lds-surgut-r86.gosweb.gosuslugi.ru/svedeniya-ob-obrazovatelnoy-organizatsii/obrazovanie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limp86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mailto:olimp86-sport@mail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port3@admsurgut.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mao86.surgut.sportsng.ru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ugoriya@admsurgut.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goriya-surgut.ru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nadezhda@admsurgut.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adezhda-sport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k_avers@admsurgut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vers-sport.ru/?page_id=578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rgut-viktoria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507" y="526687"/>
            <a:ext cx="11218985" cy="3110059"/>
          </a:xfrm>
        </p:spPr>
        <p:txBody>
          <a:bodyPr anchor="ctr"/>
          <a:lstStyle/>
          <a:p>
            <a:pPr algn="ctr"/>
            <a:r>
              <a:rPr lang="ru-RU" sz="4400" dirty="0" smtClean="0"/>
              <a:t>ВИДЫ СПОРТА </a:t>
            </a:r>
            <a:br>
              <a:rPr lang="ru-RU" sz="4400" dirty="0" smtClean="0"/>
            </a:br>
            <a:r>
              <a:rPr lang="ru-RU" sz="4200" dirty="0" smtClean="0"/>
              <a:t>развиваемые муниципальными учреждениями, курируемыми управлением физической культуры </a:t>
            </a:r>
            <a:br>
              <a:rPr lang="ru-RU" sz="4200" dirty="0" smtClean="0"/>
            </a:br>
            <a:r>
              <a:rPr lang="ru-RU" sz="4200" dirty="0" smtClean="0"/>
              <a:t>и спорта Администрации города</a:t>
            </a:r>
            <a:endParaRPr lang="ru-RU" sz="4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90402"/>
            <a:ext cx="12192000" cy="1096899"/>
          </a:xfrm>
        </p:spPr>
        <p:txBody>
          <a:bodyPr>
            <a:normAutofit fontScale="32500" lnSpcReduction="20000"/>
          </a:bodyPr>
          <a:lstStyle/>
          <a:p>
            <a:pPr algn="ctr"/>
            <a:endParaRPr lang="ru-RU" sz="5400" dirty="0" smtClean="0">
              <a:solidFill>
                <a:srgbClr val="4E67C8"/>
              </a:solidFill>
              <a:ea typeface="+mj-ea"/>
              <a:cs typeface="+mj-cs"/>
            </a:endParaRPr>
          </a:p>
          <a:p>
            <a:pPr algn="ctr"/>
            <a:r>
              <a:rPr lang="ru-RU" sz="5400" dirty="0" smtClean="0">
                <a:solidFill>
                  <a:srgbClr val="4E67C8"/>
                </a:solidFill>
                <a:ea typeface="+mj-ea"/>
                <a:cs typeface="+mj-cs"/>
              </a:rPr>
              <a:t>г. Сургут </a:t>
            </a:r>
          </a:p>
          <a:p>
            <a:pPr algn="ctr"/>
            <a:r>
              <a:rPr lang="ru-RU" sz="5400" dirty="0" smtClean="0">
                <a:solidFill>
                  <a:srgbClr val="4E67C8"/>
                </a:solidFill>
                <a:ea typeface="+mj-ea"/>
                <a:cs typeface="+mj-cs"/>
              </a:rPr>
              <a:t>2026 год</a:t>
            </a:r>
            <a:endParaRPr lang="ru-RU" dirty="0">
              <a:solidFill>
                <a:srgbClr val="4E67C8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00472" y="4166033"/>
            <a:ext cx="11591054" cy="1424369"/>
            <a:chOff x="265161" y="3950043"/>
            <a:chExt cx="11591054" cy="1424369"/>
          </a:xfrm>
        </p:grpSpPr>
        <p:pic>
          <p:nvPicPr>
            <p:cNvPr id="4" name="Picture 6" descr="https://sun9-53.userapi.com/s/v1/ig2/Q_YDvycKfEvnQufi1XcqcKLvbir1uvehfjtM0fqdDPoj7yb2jjqw8799f6iQxVx4TEDD05En_-wYf1QyDY42AiD9.jpg?quality=95&amp;as=32x32,48x48,72x72,108x108,160x160,240x240,360x360,480x480,540x540,640x640,720x720,1080x1080,1280x1281,1440x1441,2159x2160&amp;from=bu&amp;cs=2159x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2834" y="3984264"/>
              <a:ext cx="1251399" cy="1251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8BC36EB-877B-4D02-A60C-E4360A695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1751" y="3950043"/>
              <a:ext cx="1333190" cy="1327062"/>
            </a:xfrm>
            <a:prstGeom prst="rect">
              <a:avLst/>
            </a:prstGeom>
          </p:spPr>
        </p:pic>
        <p:grpSp>
          <p:nvGrpSpPr>
            <p:cNvPr id="6" name="Группа 5"/>
            <p:cNvGrpSpPr/>
            <p:nvPr/>
          </p:nvGrpSpPr>
          <p:grpSpPr>
            <a:xfrm>
              <a:off x="5580238" y="3974090"/>
              <a:ext cx="878669" cy="1293678"/>
              <a:chOff x="346041" y="306003"/>
              <a:chExt cx="884903" cy="1324026"/>
            </a:xfrm>
          </p:grpSpPr>
          <p:pic>
            <p:nvPicPr>
              <p:cNvPr id="7" name="Picture 3" descr="C:\Users\1\Pictures\3.jpg"/>
              <p:cNvPicPr/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092" b="96453" l="5147" r="96735"/>
                        </a14:imgEffect>
                        <a14:imgEffect>
                          <a14:sharpenSoften amount="5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561" y="306003"/>
                <a:ext cx="745068" cy="993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 descr="Главная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547" t="32886" r="21731" b="1533"/>
              <a:stretch/>
            </p:blipFill>
            <p:spPr bwMode="auto">
              <a:xfrm>
                <a:off x="346041" y="1299907"/>
                <a:ext cx="884903" cy="330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4" descr="Picture background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61" y="3974090"/>
              <a:ext cx="1249612" cy="1262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2DA9A43-B668-2349-7009-B6B0AE67C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8619" y="4090388"/>
              <a:ext cx="1284024" cy="1284024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F829CA7-8182-40C6-9964-8D0B786C59C5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901" y="4142180"/>
              <a:ext cx="1458678" cy="10140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Объект 3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53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8715" y="4142180"/>
              <a:ext cx="516221" cy="1068978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536" y="3974090"/>
              <a:ext cx="1260262" cy="1260262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8495" y="4286694"/>
              <a:ext cx="1627720" cy="7799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033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altLang="ru-RU" b="1" dirty="0">
                <a:solidFill>
                  <a:srgbClr val="0070C0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Контактная информация учреждения</a:t>
            </a:r>
            <a:br>
              <a:rPr lang="ru-RU" altLang="ru-RU" b="1" dirty="0">
                <a:solidFill>
                  <a:srgbClr val="0070C0"/>
                </a:solidFill>
                <a:ea typeface="Calibri" panose="020F0502020204030204" pitchFamily="34" charset="0"/>
                <a:cs typeface="Courier New" panose="02070309020205020404" pitchFamily="49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215172"/>
              </p:ext>
            </p:extLst>
          </p:nvPr>
        </p:nvGraphicFramePr>
        <p:xfrm>
          <a:off x="1571975" y="1600199"/>
          <a:ext cx="6807386" cy="216444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403693">
                  <a:extLst>
                    <a:ext uri="{9D8B030D-6E8A-4147-A177-3AD203B41FA5}">
                      <a16:colId xmlns:a16="http://schemas.microsoft.com/office/drawing/2014/main" val="137121480"/>
                    </a:ext>
                  </a:extLst>
                </a:gridCol>
                <a:gridCol w="3403693">
                  <a:extLst>
                    <a:ext uri="{9D8B030D-6E8A-4147-A177-3AD203B41FA5}">
                      <a16:colId xmlns:a16="http://schemas.microsoft.com/office/drawing/2014/main" val="944831196"/>
                    </a:ext>
                  </a:extLst>
                </a:gridCol>
              </a:tblGrid>
              <a:tr h="5187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Режим работы учреждения:</a:t>
                      </a:r>
                      <a:endParaRPr lang="ru-RU" sz="1400" b="0" dirty="0">
                        <a:effectLst/>
                        <a:latin typeface="Bahnschrift SemiLight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понедельник - пятница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с 09.00 до 17.12,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обед с 13.00 до 14.00</a:t>
                      </a:r>
                      <a:endParaRPr lang="ru-RU" sz="1400" b="0" dirty="0">
                        <a:effectLst/>
                        <a:latin typeface="Bahnschrift SemiLight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2265720"/>
                  </a:ext>
                </a:extLst>
              </a:tr>
              <a:tr h="368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Адрес учреждения: 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у</a:t>
                      </a: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л</a:t>
                      </a: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. </a:t>
                      </a: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Энергетиков</a:t>
                      </a:r>
                      <a:r>
                        <a:rPr lang="ru-RU" sz="1400" b="0" baseline="0" dirty="0" smtClean="0">
                          <a:effectLst/>
                          <a:latin typeface="Bahnschrift SemiLight" panose="020B0502040204020203" pitchFamily="34" charset="0"/>
                        </a:rPr>
                        <a:t> д. 47</a:t>
                      </a: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 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9228223"/>
                  </a:ext>
                </a:extLst>
              </a:tr>
              <a:tr h="343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Адрес электронной почты: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152900" algn="l"/>
                        </a:tabLst>
                        <a:defRPr/>
                      </a:pPr>
                      <a:r>
                        <a:rPr lang="en-US" sz="1400" dirty="0" smtClean="0">
                          <a:latin typeface="Bahnschrift SemiLight" panose="020B0502040204020203" pitchFamily="34" charset="0"/>
                          <a:hlinkClick r:id="rId3"/>
                        </a:rPr>
                        <a:t>sport_ermak@admsurgut.ru</a:t>
                      </a:r>
                      <a:r>
                        <a:rPr lang="ru-RU" sz="1400" dirty="0" smtClean="0">
                          <a:latin typeface="Bahnschrift SemiLight" panose="020B0502040204020203" pitchFamily="34" charset="0"/>
                        </a:rPr>
                        <a:t> 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9685898"/>
                  </a:ext>
                </a:extLst>
              </a:tr>
              <a:tr h="3516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Адрес официального сайта: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152900" algn="l"/>
                        </a:tabLst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hlinkClick r:id="rId4"/>
                        </a:rPr>
                        <a:t>https://ermak-surgut.ru/</a:t>
                      </a:r>
                      <a:r>
                        <a:rPr lang="ru-RU" sz="1400" smtClean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 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1067463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Телефон для справок: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8 (</a:t>
                      </a: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3462)58-94-470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74269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8452" y="4141177"/>
            <a:ext cx="81944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В нашей школе каждый ребенок сможет найти свое призвание. Не упустите возможность подарить своему ребенку увлекательный мир спорта, новые знакомства и здоровый образ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жизни.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25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239" y="196361"/>
            <a:ext cx="6574763" cy="1184031"/>
          </a:xfrm>
        </p:spPr>
        <p:txBody>
          <a:bodyPr>
            <a:normAutofit fontScale="90000"/>
          </a:bodyPr>
          <a:lstStyle/>
          <a:p>
            <a:pPr lvl="0"/>
            <a:r>
              <a:rPr lang="ru-RU" sz="3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 ("/>
                <a:cs typeface="Times New Roman" panose="02020603050405020304" pitchFamily="18" charset="0"/>
              </a:rPr>
              <a:t>Муниципальное бюджетное учреждение дополнительного </a:t>
            </a:r>
            <a:r>
              <a:rPr lang="ru-RU" sz="34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 ("/>
                <a:cs typeface="Times New Roman" panose="02020603050405020304" pitchFamily="18" charset="0"/>
              </a:rPr>
              <a:t/>
            </a:r>
            <a:br>
              <a:rPr lang="ru-RU" sz="3400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 ("/>
                <a:cs typeface="Times New Roman" panose="02020603050405020304" pitchFamily="18" charset="0"/>
              </a:rPr>
            </a:br>
            <a:r>
              <a:rPr lang="ru-RU" sz="3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 ("/>
                <a:cs typeface="Times New Roman" panose="02020603050405020304" pitchFamily="18" charset="0"/>
              </a:rPr>
              <a:t>образования спортивная школа олимпийского резерва по зимним видам спорта «Кедр»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rebuchet MS (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823" y="2910254"/>
            <a:ext cx="8843179" cy="3131108"/>
          </a:xfrm>
        </p:spPr>
        <p:txBody>
          <a:bodyPr>
            <a:normAutofit fontScale="92500" lnSpcReduction="10000"/>
          </a:bodyPr>
          <a:lstStyle/>
          <a:p>
            <a:pPr marL="0" lvl="0" indent="0" defTabSz="914400">
              <a:lnSpc>
                <a:spcPct val="90000"/>
              </a:lnSpc>
              <a:buClrTx/>
              <a:buSzTx/>
              <a:buNone/>
            </a:pP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Минимальный возраст для зачисления по видам спорта: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</a:pPr>
            <a:r>
              <a:rPr lang="ru-RU" sz="2600" b="1" dirty="0"/>
              <a:t>Лыжные гонки с 9 лет;</a:t>
            </a:r>
          </a:p>
          <a:p>
            <a:pPr lvl="0">
              <a:lnSpc>
                <a:spcPct val="90000"/>
              </a:lnSpc>
            </a:pPr>
            <a:r>
              <a:rPr lang="ru-RU" sz="2600" b="1" dirty="0"/>
              <a:t>Полиатлон с 10 лет;</a:t>
            </a:r>
          </a:p>
          <a:p>
            <a:pPr lvl="0">
              <a:lnSpc>
                <a:spcPct val="90000"/>
              </a:lnSpc>
            </a:pPr>
            <a:r>
              <a:rPr lang="ru-RU" sz="2600" b="1" dirty="0"/>
              <a:t>Пулевая стрельба с 9 лет;</a:t>
            </a:r>
          </a:p>
          <a:p>
            <a:pPr lvl="0">
              <a:lnSpc>
                <a:spcPct val="90000"/>
              </a:lnSpc>
            </a:pPr>
            <a:r>
              <a:rPr lang="ru-RU" sz="2600" b="1" dirty="0"/>
              <a:t>Сноуборд с 8 лет;</a:t>
            </a:r>
          </a:p>
          <a:p>
            <a:pPr lvl="0">
              <a:lnSpc>
                <a:spcPct val="90000"/>
              </a:lnSpc>
            </a:pPr>
            <a:r>
              <a:rPr lang="ru-RU" sz="2600" b="1" dirty="0"/>
              <a:t>Спортивное ориентирование с 8 лет;</a:t>
            </a:r>
          </a:p>
          <a:p>
            <a:pPr lvl="0">
              <a:lnSpc>
                <a:spcPct val="90000"/>
              </a:lnSpc>
            </a:pPr>
            <a:r>
              <a:rPr lang="ru-RU" sz="2600" b="1" dirty="0"/>
              <a:t>Лыжные гонки (спорт ЛИН) с 9 лет.</a:t>
            </a:r>
          </a:p>
        </p:txBody>
      </p:sp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1" y="557680"/>
            <a:ext cx="1493526" cy="15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921" y="3455233"/>
            <a:ext cx="2101362" cy="148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89" y="3391292"/>
            <a:ext cx="2106838" cy="148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535" y="4945754"/>
            <a:ext cx="1770467" cy="167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921" y="5021461"/>
            <a:ext cx="1842111" cy="160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66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3024"/>
            <a:ext cx="8596668" cy="1320800"/>
          </a:xfrm>
        </p:spPr>
        <p:txBody>
          <a:bodyPr/>
          <a:lstStyle/>
          <a:p>
            <a:r>
              <a:rPr lang="ru-RU" b="1" dirty="0"/>
              <a:t>Зачисление в спортивную школу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169378"/>
            <a:ext cx="11403297" cy="4722516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90000"/>
              </a:lnSpc>
              <a:buNone/>
            </a:pPr>
            <a:r>
              <a:rPr lang="ru-RU" sz="2400" b="1" dirty="0"/>
              <a:t>Необходимые документы для оформления в спортивную школу:</a:t>
            </a:r>
          </a:p>
          <a:p>
            <a:pPr fontAlgn="base">
              <a:lnSpc>
                <a:spcPct val="90000"/>
              </a:lnSpc>
            </a:pPr>
            <a:r>
              <a:rPr lang="ru-RU" sz="2400" dirty="0"/>
              <a:t>- Заявление о приеме в МБУ ДО СШОР «Кедр», согласия на ОПД</a:t>
            </a:r>
          </a:p>
          <a:p>
            <a:pPr fontAlgn="base">
              <a:lnSpc>
                <a:spcPct val="90000"/>
              </a:lnSpc>
            </a:pPr>
            <a:r>
              <a:rPr lang="ru-RU" sz="2400" dirty="0"/>
              <a:t>- Медицинская справка от врача спортивной медицины (</a:t>
            </a:r>
            <a:r>
              <a:rPr lang="ru-RU" sz="2400" dirty="0" err="1"/>
              <a:t>пол-ка</a:t>
            </a:r>
            <a:r>
              <a:rPr lang="ru-RU" sz="2400" dirty="0"/>
              <a:t> по месту жительства) разрешающая заниматься спортом (заверенная печатью и штампом поликлиники);</a:t>
            </a:r>
          </a:p>
          <a:p>
            <a:pPr fontAlgn="base">
              <a:lnSpc>
                <a:spcPct val="90000"/>
              </a:lnSpc>
            </a:pPr>
            <a:r>
              <a:rPr lang="ru-RU" sz="2400" dirty="0"/>
              <a:t>- Ксерокопия свидетельства о рождении или паспорта ребенка (с пропиской);</a:t>
            </a:r>
          </a:p>
          <a:p>
            <a:pPr fontAlgn="base">
              <a:lnSpc>
                <a:spcPct val="90000"/>
              </a:lnSpc>
            </a:pPr>
            <a:r>
              <a:rPr lang="ru-RU" sz="2400" dirty="0"/>
              <a:t>- Ксерокопия паспорта одного из родителей (первая страничка и страница с пропиской);</a:t>
            </a:r>
          </a:p>
          <a:p>
            <a:pPr fontAlgn="base">
              <a:lnSpc>
                <a:spcPct val="90000"/>
              </a:lnSpc>
            </a:pPr>
            <a:r>
              <a:rPr lang="ru-RU" sz="2400" dirty="0"/>
              <a:t>- Ксерокопия свидетельства обязательного пенсионного страхования ребенка и родителя (СНИЛС);</a:t>
            </a:r>
          </a:p>
          <a:p>
            <a:pPr fontAlgn="base">
              <a:lnSpc>
                <a:spcPct val="90000"/>
              </a:lnSpc>
            </a:pPr>
            <a:r>
              <a:rPr lang="ru-RU" sz="2400" dirty="0"/>
              <a:t>- 2 фотографии (3х4)</a:t>
            </a:r>
          </a:p>
          <a:p>
            <a:pPr fontAlgn="base">
              <a:lnSpc>
                <a:spcPct val="90000"/>
              </a:lnSpc>
            </a:pPr>
            <a:r>
              <a:rPr lang="ru-RU" sz="2400" dirty="0"/>
              <a:t>Страховой полис от несчастных случаев ребенка ( при наличии)</a:t>
            </a:r>
          </a:p>
          <a:p>
            <a:pPr fontAlgn="base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0752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9255" y="265317"/>
            <a:ext cx="8596668" cy="984305"/>
          </a:xfrm>
        </p:spPr>
        <p:txBody>
          <a:bodyPr>
            <a:normAutofit fontScale="90000"/>
          </a:bodyPr>
          <a:lstStyle/>
          <a:p>
            <a:pPr lvl="0"/>
            <a:r>
              <a:rPr lang="ru-RU" altLang="ru-RU" b="1" dirty="0">
                <a:solidFill>
                  <a:srgbClr val="0070C0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Контактная информация учреждения</a:t>
            </a:r>
            <a:r>
              <a:rPr lang="ru-RU" altLang="ru-RU" sz="1100" dirty="0">
                <a:solidFill>
                  <a:prstClr val="black"/>
                </a:solidFill>
              </a:rPr>
              <a:t/>
            </a:r>
            <a:br>
              <a:rPr lang="ru-RU" altLang="ru-RU" sz="1100" dirty="0">
                <a:solidFill>
                  <a:prstClr val="black"/>
                </a:solidFill>
              </a:rPr>
            </a:br>
            <a:endParaRPr lang="ru-RU" dirty="0"/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825639"/>
              </p:ext>
            </p:extLst>
          </p:nvPr>
        </p:nvGraphicFramePr>
        <p:xfrm>
          <a:off x="359255" y="1310905"/>
          <a:ext cx="5707437" cy="369403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278437">
                  <a:extLst>
                    <a:ext uri="{9D8B030D-6E8A-4147-A177-3AD203B41FA5}">
                      <a16:colId xmlns:a16="http://schemas.microsoft.com/office/drawing/2014/main" val="13712148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944831196"/>
                    </a:ext>
                  </a:extLst>
                </a:gridCol>
              </a:tblGrid>
              <a:tr h="8695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работы учреждения: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 - пятница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09.00 до 17.12,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 с 13.00 до 14.00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2265720"/>
                  </a:ext>
                </a:extLst>
              </a:tr>
              <a:tr h="600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учреждения: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Федорова</a:t>
                      </a:r>
                      <a:r>
                        <a:rPr lang="ru-RU" sz="18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73, кабинет 26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9228223"/>
                  </a:ext>
                </a:extLst>
              </a:tr>
              <a:tr h="560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smo_kedr@mail.ru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9685898"/>
                  </a:ext>
                </a:extLst>
              </a:tr>
              <a:tr h="573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официального сайта: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https://www.kedr86.ru/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1067463"/>
                  </a:ext>
                </a:extLst>
              </a:tr>
              <a:tr h="745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 для справок: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3462) 93-74-59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742694"/>
                  </a:ext>
                </a:extLst>
              </a:tr>
            </a:tbl>
          </a:graphicData>
        </a:graphic>
      </p:graphicFrame>
      <p:pic>
        <p:nvPicPr>
          <p:cNvPr id="7" name="Picture 2" descr="https://avatars.mds.yandex.net/get-altay/14317263/2a0000019239411a8937b74a996c1fcce566/XX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593" y="1310903"/>
            <a:ext cx="3279530" cy="371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4496" y="5558368"/>
            <a:ext cx="10524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спортивной школе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«Кедр»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каждый ребенок откроет для себя мир спорта, приобретет новые навыки и зарядится энергией. Не упустите шанс подарить своему ребенку увлекательные тренировки, новых друзей и здоровый образ жизни."</a:t>
            </a:r>
          </a:p>
        </p:txBody>
      </p:sp>
    </p:spTree>
    <p:extLst>
      <p:ext uri="{BB962C8B-B14F-4D97-AF65-F5344CB8AC3E}">
        <p14:creationId xmlns:p14="http://schemas.microsoft.com/office/powerpoint/2010/main" val="45760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0973" y="549437"/>
            <a:ext cx="8224294" cy="104293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Муниципальное автономное учреждение дополнительного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образования спортивная школа «Ледовый Дворец спорта»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046" y="2739160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Минимальный возраст для зачисления по видам спорта:</a:t>
            </a:r>
            <a:r>
              <a:rPr lang="ru-RU" dirty="0" smtClean="0"/>
              <a:t>  </a:t>
            </a:r>
            <a:endParaRPr lang="ru-RU" sz="2800" b="1" dirty="0"/>
          </a:p>
          <a:p>
            <a:r>
              <a:rPr lang="ru-RU" sz="2800" b="1" dirty="0"/>
              <a:t>Хоккей с 5 </a:t>
            </a:r>
            <a:r>
              <a:rPr lang="ru-RU" sz="2800" b="1" dirty="0" smtClean="0"/>
              <a:t>лет;     </a:t>
            </a:r>
            <a:endParaRPr lang="ru-RU" sz="2800" b="1" dirty="0"/>
          </a:p>
          <a:p>
            <a:r>
              <a:rPr lang="ru-RU" sz="2800" b="1" dirty="0"/>
              <a:t>Фигурное катание с 5 </a:t>
            </a:r>
            <a:r>
              <a:rPr lang="ru-RU" sz="2800" b="1" dirty="0" smtClean="0"/>
              <a:t>лет; </a:t>
            </a:r>
          </a:p>
          <a:p>
            <a:r>
              <a:rPr lang="ru-RU" sz="2800" b="1" dirty="0"/>
              <a:t>Водное </a:t>
            </a:r>
            <a:r>
              <a:rPr lang="ru-RU" sz="2800" b="1" dirty="0" smtClean="0"/>
              <a:t>поло с 8 лет.</a:t>
            </a:r>
            <a:endParaRPr lang="ru-RU" sz="2800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DA9A43-B668-2349-7009-B6B0AE67C3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79" y="843348"/>
            <a:ext cx="1498037" cy="149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4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Зачисление в спортивную школу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67742"/>
            <a:ext cx="8596668" cy="4703138"/>
          </a:xfrm>
        </p:spPr>
        <p:txBody>
          <a:bodyPr>
            <a:normAutofit/>
          </a:bodyPr>
          <a:lstStyle/>
          <a:p>
            <a:pPr lvl="0" fontAlgn="base"/>
            <a:endParaRPr lang="ru-RU" sz="2400" dirty="0"/>
          </a:p>
          <a:p>
            <a:r>
              <a:rPr lang="ru-RU" sz="2800" b="1" dirty="0"/>
              <a:t>Что необходимо сделать?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/>
              <a:t>Ознакомиться с документами на сайте МАУ ДО СШ «Ледовый Дворец спорта» (вкладка «Набор детей в 2025 году»)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/>
              <a:t>Направить заявление на почту </a:t>
            </a:r>
            <a:r>
              <a:rPr lang="ru-RU" sz="2400" dirty="0">
                <a:hlinkClick r:id="rId2"/>
              </a:rPr>
              <a:t>950795</a:t>
            </a:r>
            <a:r>
              <a:rPr lang="en-US" sz="2400" dirty="0">
                <a:hlinkClick r:id="rId2"/>
              </a:rPr>
              <a:t>nabor@mail.ru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/>
              <a:t>Получить от спортивной школы ответ с информацией о времени, месте и процедуре проведения набора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/>
              <a:t>Прийти на набор</a:t>
            </a:r>
          </a:p>
        </p:txBody>
      </p:sp>
    </p:spTree>
    <p:extLst>
      <p:ext uri="{BB962C8B-B14F-4D97-AF65-F5344CB8AC3E}">
        <p14:creationId xmlns:p14="http://schemas.microsoft.com/office/powerpoint/2010/main" val="126244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altLang="ru-RU" b="1" dirty="0">
                <a:solidFill>
                  <a:srgbClr val="0070C0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Контактная информация учреждения</a:t>
            </a:r>
            <a:br>
              <a:rPr lang="ru-RU" altLang="ru-RU" b="1" dirty="0">
                <a:solidFill>
                  <a:srgbClr val="0070C0"/>
                </a:solidFill>
                <a:ea typeface="Calibri" panose="020F0502020204030204" pitchFamily="34" charset="0"/>
                <a:cs typeface="Courier New" panose="02070309020205020404" pitchFamily="49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338179"/>
              </p:ext>
            </p:extLst>
          </p:nvPr>
        </p:nvGraphicFramePr>
        <p:xfrm>
          <a:off x="1571975" y="1600199"/>
          <a:ext cx="6807386" cy="311841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403693">
                  <a:extLst>
                    <a:ext uri="{9D8B030D-6E8A-4147-A177-3AD203B41FA5}">
                      <a16:colId xmlns:a16="http://schemas.microsoft.com/office/drawing/2014/main" val="137121480"/>
                    </a:ext>
                  </a:extLst>
                </a:gridCol>
                <a:gridCol w="3403693">
                  <a:extLst>
                    <a:ext uri="{9D8B030D-6E8A-4147-A177-3AD203B41FA5}">
                      <a16:colId xmlns:a16="http://schemas.microsoft.com/office/drawing/2014/main" val="944831196"/>
                    </a:ext>
                  </a:extLst>
                </a:gridCol>
              </a:tblGrid>
              <a:tr h="5187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Режим работы учреждения:</a:t>
                      </a:r>
                      <a:endParaRPr lang="ru-RU" sz="1400" b="0" dirty="0">
                        <a:effectLst/>
                        <a:latin typeface="Bahnschrift SemiLight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понедельник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с 09.00 до 18.00,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вторник – пятница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с 09.00 до 17.00,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обед с 13.00 до 14.00</a:t>
                      </a:r>
                      <a:endParaRPr lang="ru-RU" sz="1400" b="0" dirty="0">
                        <a:effectLst/>
                        <a:latin typeface="Bahnschrift SemiLight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2265720"/>
                  </a:ext>
                </a:extLst>
              </a:tr>
              <a:tr h="368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Адрес учреждения: 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Югорский тракт 40 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9228223"/>
                  </a:ext>
                </a:extLst>
              </a:tr>
              <a:tr h="343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Адрес электронной почты: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950795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nabor@mail.ru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9685898"/>
                  </a:ext>
                </a:extLst>
              </a:tr>
              <a:tr h="3516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Адрес официального сайта: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 b="0" dirty="0" smtClean="0">
                          <a:effectLst/>
                          <a:latin typeface="Bahnschrift Semi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https://sport-sh-lds-surgut-r86.gosweb.gosuslugi.ru/svedeniya-ob-obrazovatelnoy-organizatsii/obrazovanie/</a:t>
                      </a:r>
                      <a:r>
                        <a:rPr lang="ru-RU" sz="1400" b="0" smtClean="0">
                          <a:effectLst/>
                          <a:latin typeface="Bahnschrift Semi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1067463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Телефон для справок: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8 (3462)</a:t>
                      </a:r>
                      <a:r>
                        <a:rPr lang="en-US" sz="1400" b="0" dirty="0">
                          <a:effectLst/>
                          <a:latin typeface="Bahnschrift SemiLight" panose="020B0502040204020203" pitchFamily="34" charset="0"/>
                        </a:rPr>
                        <a:t>95-07-95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74269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48791" y="4711890"/>
            <a:ext cx="8194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Будем рады видеть Вашего ребенка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в нашей команде!</a:t>
            </a:r>
          </a:p>
        </p:txBody>
      </p:sp>
    </p:spTree>
    <p:extLst>
      <p:ext uri="{BB962C8B-B14F-4D97-AF65-F5344CB8AC3E}">
        <p14:creationId xmlns:p14="http://schemas.microsoft.com/office/powerpoint/2010/main" val="416641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6758" y="167092"/>
            <a:ext cx="8596668" cy="104293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Муниципальное автономное учреждение дополнительного образования спортивная школа олимпийского резерва «Олимп»</a:t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509" y="1661747"/>
            <a:ext cx="11531951" cy="4787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Минимальный возраст для зачисления по видам спорта:</a:t>
            </a:r>
            <a:r>
              <a:rPr lang="ru-RU" dirty="0" smtClean="0"/>
              <a:t>  </a:t>
            </a:r>
            <a:endParaRPr lang="ru-RU" sz="2800" b="1" dirty="0" smtClean="0"/>
          </a:p>
          <a:p>
            <a:r>
              <a:rPr lang="ru-RU" sz="2600" b="1" dirty="0"/>
              <a:t>Тхэквондо с 10 </a:t>
            </a:r>
            <a:r>
              <a:rPr lang="ru-RU" sz="2600" b="1" dirty="0" smtClean="0"/>
              <a:t>лет;</a:t>
            </a:r>
            <a:endParaRPr lang="ru-RU" sz="2600" b="1" dirty="0"/>
          </a:p>
          <a:p>
            <a:r>
              <a:rPr lang="ru-RU" sz="2600" b="1" dirty="0"/>
              <a:t>Дзюдо с 7 </a:t>
            </a:r>
            <a:r>
              <a:rPr lang="ru-RU" sz="2600" b="1" dirty="0" smtClean="0"/>
              <a:t>лет;</a:t>
            </a:r>
            <a:endParaRPr lang="ru-RU" sz="2600" b="1" dirty="0"/>
          </a:p>
          <a:p>
            <a:r>
              <a:rPr lang="ru-RU" sz="2600" b="1" dirty="0"/>
              <a:t>Плавание с 7 лет (в том числе «спорт глухих», спорт лиц 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>с </a:t>
            </a:r>
            <a:r>
              <a:rPr lang="ru-RU" sz="2600" b="1" dirty="0"/>
              <a:t>поражение ОДА</a:t>
            </a:r>
            <a:r>
              <a:rPr lang="ru-RU" sz="2600" b="1" dirty="0" smtClean="0"/>
              <a:t>»); </a:t>
            </a:r>
            <a:endParaRPr lang="ru-RU" sz="2600" b="1" dirty="0"/>
          </a:p>
          <a:p>
            <a:r>
              <a:rPr lang="ru-RU" sz="2600" b="1" dirty="0"/>
              <a:t>Синхронное плавание с 6 </a:t>
            </a:r>
            <a:r>
              <a:rPr lang="ru-RU" sz="2600" b="1" dirty="0" smtClean="0"/>
              <a:t>лет;</a:t>
            </a:r>
            <a:endParaRPr lang="ru-RU" sz="2600" b="1" dirty="0"/>
          </a:p>
          <a:p>
            <a:r>
              <a:rPr lang="ru-RU" sz="2600" b="1" dirty="0"/>
              <a:t>Гребной слалом с 8 </a:t>
            </a:r>
            <a:r>
              <a:rPr lang="ru-RU" sz="2600" b="1" dirty="0" smtClean="0"/>
              <a:t>лет;</a:t>
            </a:r>
            <a:endParaRPr lang="ru-RU" sz="2600" b="1" dirty="0"/>
          </a:p>
          <a:p>
            <a:r>
              <a:rPr lang="ru-RU" sz="2600" b="1" dirty="0"/>
              <a:t>Бильярдный спорт с 9 </a:t>
            </a:r>
            <a:r>
              <a:rPr lang="ru-RU" sz="2600" b="1" dirty="0" smtClean="0"/>
              <a:t>лет;</a:t>
            </a:r>
            <a:endParaRPr lang="ru-RU" sz="2600" b="1" dirty="0"/>
          </a:p>
          <a:p>
            <a:r>
              <a:rPr lang="ru-RU" sz="2600" b="1" dirty="0"/>
              <a:t>Армрестлинг с 11 </a:t>
            </a:r>
            <a:r>
              <a:rPr lang="ru-RU" sz="2600" b="1" dirty="0" smtClean="0"/>
              <a:t>лет.</a:t>
            </a:r>
            <a:endParaRPr lang="ru-RU" sz="2600" b="1" dirty="0"/>
          </a:p>
          <a:p>
            <a:endParaRPr lang="ru-RU" sz="2800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829CA7-8182-40C6-9964-8D0B786C59C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6" y="228619"/>
            <a:ext cx="1832373" cy="1226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242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3024"/>
            <a:ext cx="8596668" cy="1320800"/>
          </a:xfrm>
        </p:spPr>
        <p:txBody>
          <a:bodyPr/>
          <a:lstStyle/>
          <a:p>
            <a:r>
              <a:rPr lang="ru-RU" b="1" dirty="0"/>
              <a:t>Зачисление в спортивную школу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146" y="1199627"/>
            <a:ext cx="9216474" cy="5342202"/>
          </a:xfrm>
        </p:spPr>
        <p:txBody>
          <a:bodyPr>
            <a:normAutofit fontScale="92500"/>
          </a:bodyPr>
          <a:lstStyle/>
          <a:p>
            <a:pPr marL="0" indent="0" fontAlgn="base">
              <a:lnSpc>
                <a:spcPct val="110000"/>
              </a:lnSpc>
              <a:buNone/>
            </a:pPr>
            <a:r>
              <a:rPr lang="ru-RU" sz="2400" b="1" dirty="0"/>
              <a:t>Необходимые документы для оформления </a:t>
            </a:r>
            <a:r>
              <a:rPr lang="ru-RU" sz="2400" b="1" dirty="0" smtClean="0"/>
              <a:t>в </a:t>
            </a:r>
            <a:r>
              <a:rPr lang="ru-RU" sz="2400" b="1" dirty="0"/>
              <a:t>спортивную школу:</a:t>
            </a:r>
            <a:endParaRPr lang="ru-RU" sz="2400" dirty="0"/>
          </a:p>
          <a:p>
            <a:pPr lvl="0" algn="just" fontAlgn="base">
              <a:lnSpc>
                <a:spcPct val="110000"/>
              </a:lnSpc>
            </a:pPr>
            <a:r>
              <a:rPr lang="ru-RU" sz="2400" dirty="0"/>
              <a:t>медицинская справка от врача спортивной медицины (поликлиника по месту жительства) разрешающая заниматься спортом (заверенная печатью и штампом поликлиники);</a:t>
            </a:r>
          </a:p>
          <a:p>
            <a:pPr lvl="0" algn="just" fontAlgn="base">
              <a:lnSpc>
                <a:spcPct val="110000"/>
              </a:lnSpc>
            </a:pPr>
            <a:r>
              <a:rPr lang="ru-RU" sz="2400" dirty="0"/>
              <a:t>ксерокопия свидетельства о рождении (с пропиской) </a:t>
            </a:r>
            <a:br>
              <a:rPr lang="ru-RU" sz="2400" dirty="0"/>
            </a:br>
            <a:r>
              <a:rPr lang="ru-RU" sz="2400" dirty="0"/>
              <a:t>или паспорта ребенка (первая страничка и страница </a:t>
            </a:r>
            <a:br>
              <a:rPr lang="ru-RU" sz="2400" dirty="0"/>
            </a:br>
            <a:r>
              <a:rPr lang="ru-RU" sz="2400" dirty="0"/>
              <a:t>с пропиской);</a:t>
            </a:r>
          </a:p>
          <a:p>
            <a:pPr lvl="0" algn="just" fontAlgn="base">
              <a:lnSpc>
                <a:spcPct val="110000"/>
              </a:lnSpc>
            </a:pPr>
            <a:r>
              <a:rPr lang="ru-RU" sz="2400" dirty="0"/>
              <a:t>ксерокопия паспорта одного из родителей (первая страница </a:t>
            </a:r>
            <a:br>
              <a:rPr lang="ru-RU" sz="2400" dirty="0"/>
            </a:br>
            <a:r>
              <a:rPr lang="ru-RU" sz="2400" dirty="0"/>
              <a:t>и страница с пропиской);</a:t>
            </a:r>
          </a:p>
          <a:p>
            <a:pPr lvl="0" algn="just" fontAlgn="base">
              <a:lnSpc>
                <a:spcPct val="110000"/>
              </a:lnSpc>
            </a:pPr>
            <a:r>
              <a:rPr lang="ru-RU" sz="2400" dirty="0"/>
              <a:t>ксерокопия свидетельства обязательного пенсионного страхования ребенка и родителя (СНИЛС).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41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014" y="255657"/>
            <a:ext cx="8596668" cy="677031"/>
          </a:xfrm>
        </p:spPr>
        <p:txBody>
          <a:bodyPr>
            <a:normAutofit fontScale="90000"/>
          </a:bodyPr>
          <a:lstStyle/>
          <a:p>
            <a:pPr lvl="0"/>
            <a:r>
              <a:rPr lang="ru-RU" altLang="ru-RU" b="1" dirty="0">
                <a:solidFill>
                  <a:srgbClr val="0070C0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Как записаться на отделения:</a:t>
            </a:r>
            <a:br>
              <a:rPr lang="ru-RU" altLang="ru-RU" b="1" dirty="0">
                <a:solidFill>
                  <a:srgbClr val="0070C0"/>
                </a:solidFill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ru-RU" altLang="ru-RU" sz="1100" dirty="0">
                <a:solidFill>
                  <a:schemeClr val="tx1"/>
                </a:solidFill>
              </a:rPr>
              <a:t/>
            </a:r>
            <a:br>
              <a:rPr lang="ru-RU" altLang="ru-RU" sz="1100" dirty="0">
                <a:solidFill>
                  <a:schemeClr val="tx1"/>
                </a:solidFill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730318"/>
              </p:ext>
            </p:extLst>
          </p:nvPr>
        </p:nvGraphicFramePr>
        <p:xfrm>
          <a:off x="368013" y="932688"/>
          <a:ext cx="9459567" cy="570706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107850">
                  <a:extLst>
                    <a:ext uri="{9D8B030D-6E8A-4147-A177-3AD203B41FA5}">
                      <a16:colId xmlns:a16="http://schemas.microsoft.com/office/drawing/2014/main" val="137121480"/>
                    </a:ext>
                  </a:extLst>
                </a:gridCol>
                <a:gridCol w="7351717">
                  <a:extLst>
                    <a:ext uri="{9D8B030D-6E8A-4147-A177-3AD203B41FA5}">
                      <a16:colId xmlns:a16="http://schemas.microsoft.com/office/drawing/2014/main" val="944831196"/>
                    </a:ext>
                  </a:extLst>
                </a:gridCol>
              </a:tblGrid>
              <a:tr h="5187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Приём заявок:</a:t>
                      </a:r>
                      <a:endParaRPr lang="ru-RU" sz="14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198438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  <a:tabLst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На сайте учреждения: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hlinkClick r:id="rId3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https://olimp86.ru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; </a:t>
                      </a:r>
                    </a:p>
                    <a:p>
                      <a:pPr marL="0" indent="198438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  <a:tabLst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Переходим по кнопке «запишись в спортивную школу»;</a:t>
                      </a:r>
                    </a:p>
                    <a:p>
                      <a:pPr marL="0" indent="198438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  <a:tabLst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Выбираем нужное отделение, обращаем внимание на возраст, нажимаем. </a:t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</a:b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Вас автоматически направят на электронную форму подачи заявки. </a:t>
                      </a:r>
                      <a:b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</a:b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Заполняем электронную форму заявки, отправляем;</a:t>
                      </a: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4. Ожидаем приглашения на конкурсный отбор, готовим медицинскую справку по форме ГТО из поликлиники по месту жительства (приказ Минздрава России №1144-н от 23.10.2020).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2265720"/>
                  </a:ext>
                </a:extLst>
              </a:tr>
              <a:tr h="368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Спортивные базы учреждения: </a:t>
                      </a:r>
                      <a:endParaRPr lang="ru-RU" sz="14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КСК «Геолог» - ул.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Мелик-Карамова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, 12;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П/Б «Водолей» - ул. 30 лет Победы, 22а;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С/К «Олимп» - ул. Университетская, 21/2.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9228223"/>
                  </a:ext>
                </a:extLst>
              </a:tr>
              <a:tr h="343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Адрес электронной почты:</a:t>
                      </a:r>
                      <a:endParaRPr lang="ru-RU" sz="14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olimp86-sport@mail.ru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9685898"/>
                  </a:ext>
                </a:extLst>
              </a:tr>
              <a:tr h="3516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Адрес официального сайта:</a:t>
                      </a:r>
                      <a:endParaRPr lang="ru-RU" sz="14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 b="0" u="sng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hlinkClick r:id="rId3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https://olimp86.ru</a:t>
                      </a:r>
                      <a:r>
                        <a:rPr lang="ru-RU" sz="1400" b="0" u="sng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 </a:t>
                      </a:r>
                      <a:r>
                        <a:rPr lang="en-US" sz="1400" b="0" u="sng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1067463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Телефоны для справок:</a:t>
                      </a:r>
                      <a:endParaRPr lang="ru-RU" sz="14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1" u="sng" dirty="0">
                          <a:effectLst/>
                          <a:latin typeface="Bahnschrift SemiLight" panose="020B0502040204020203" pitchFamily="34" charset="0"/>
                        </a:rPr>
                        <a:t>С/К «Олимп», п/б «Водолей»: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Отделения плавания, тхэквондо: 8 (3462) 95-75-24.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Отделения синхронного плавания, гребного слалома, адаптивного спорта (спорт лиц с поражением ОДА и спорт глухих (дисциплина «плавание»): </a:t>
                      </a:r>
                      <a:b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</a:b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8 (3462) 95-75-26.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1" u="sng" dirty="0">
                          <a:effectLst/>
                          <a:latin typeface="Bahnschrift SemiLight" panose="020B0502040204020203" pitchFamily="34" charset="0"/>
                        </a:rPr>
                        <a:t>КСК «Геолог»: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Отделения армрестлинга, дзюдо, бильярдного спорта: 8 (3462) 95-75-39.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742694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Режим работы учреждения</a:t>
                      </a:r>
                      <a:endParaRPr lang="ru-RU" sz="14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понедельник - пятница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с 09.00 до 17.12,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обед с 13.00 до 14.00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0497085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9B2CF7-C7D2-4DB0-B27E-5B043AE80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774" y="1214347"/>
            <a:ext cx="1577757" cy="154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6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0757" y="299433"/>
            <a:ext cx="8224294" cy="104293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Муниципальное бюджетное учреждение дополнительного </a:t>
            </a:r>
            <a:br>
              <a:rPr lang="ru-RU" b="1" dirty="0"/>
            </a:br>
            <a:r>
              <a:rPr lang="ru-RU" b="1" dirty="0"/>
              <a:t>образования спортивная школа «Аверс»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80" y="2133966"/>
            <a:ext cx="8596668" cy="38807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b="1" dirty="0" smtClean="0"/>
              <a:t>Минимальный возраст для зачисления по </a:t>
            </a:r>
            <a:r>
              <a:rPr lang="ru-RU" sz="2000" b="1" dirty="0"/>
              <a:t>видам спорта</a:t>
            </a:r>
            <a:r>
              <a:rPr lang="ru-RU" sz="2000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sz="2800" b="1" dirty="0" smtClean="0"/>
          </a:p>
          <a:p>
            <a:r>
              <a:rPr lang="ru-RU" sz="2800" b="1" dirty="0"/>
              <a:t>Волейбол с 8 </a:t>
            </a:r>
            <a:r>
              <a:rPr lang="ru-RU" sz="2800" b="1" dirty="0" smtClean="0"/>
              <a:t>лет;</a:t>
            </a:r>
            <a:endParaRPr lang="ru-RU" sz="2800" b="1" dirty="0"/>
          </a:p>
          <a:p>
            <a:r>
              <a:rPr lang="ru-RU" sz="2800" b="1" dirty="0"/>
              <a:t>Баскетбол (юноши) с 8 </a:t>
            </a:r>
            <a:r>
              <a:rPr lang="ru-RU" sz="2800" b="1" dirty="0" smtClean="0"/>
              <a:t>лет;</a:t>
            </a:r>
            <a:endParaRPr lang="ru-RU" sz="2800" b="1" dirty="0"/>
          </a:p>
          <a:p>
            <a:r>
              <a:rPr lang="ru-RU" sz="2800" b="1" dirty="0"/>
              <a:t>Настольный теннис с 7 </a:t>
            </a:r>
            <a:r>
              <a:rPr lang="ru-RU" sz="2800" b="1" dirty="0" smtClean="0"/>
              <a:t>лет;</a:t>
            </a:r>
            <a:endParaRPr lang="ru-RU" sz="2800" b="1" dirty="0"/>
          </a:p>
          <a:p>
            <a:r>
              <a:rPr lang="ru-RU" sz="2800" b="1" dirty="0"/>
              <a:t>Кикбоксинг с 10 </a:t>
            </a:r>
            <a:r>
              <a:rPr lang="ru-RU" sz="2800" b="1" dirty="0" smtClean="0"/>
              <a:t>лет;</a:t>
            </a:r>
            <a:endParaRPr lang="ru-RU" sz="2800" b="1" dirty="0"/>
          </a:p>
          <a:p>
            <a:r>
              <a:rPr lang="ru-RU" sz="2800" b="1" dirty="0"/>
              <a:t>Муайтай с 10 </a:t>
            </a:r>
            <a:r>
              <a:rPr lang="ru-RU" sz="2800" b="1" dirty="0" smtClean="0"/>
              <a:t>лет;</a:t>
            </a:r>
            <a:endParaRPr lang="ru-RU" sz="2800" b="1" dirty="0"/>
          </a:p>
          <a:p>
            <a:r>
              <a:rPr lang="ru-RU" sz="2800" b="1" dirty="0"/>
              <a:t>Легкая атлетика </a:t>
            </a:r>
            <a:r>
              <a:rPr lang="ru-RU" sz="2800" b="1" dirty="0" smtClean="0"/>
              <a:t>с 9 </a:t>
            </a:r>
            <a:r>
              <a:rPr lang="ru-RU" sz="2800" b="1" dirty="0" smtClean="0"/>
              <a:t>лет</a:t>
            </a:r>
            <a:r>
              <a:rPr lang="ru-RU" sz="2800" b="1" dirty="0"/>
              <a:t>;</a:t>
            </a:r>
            <a:endParaRPr lang="ru-RU" sz="2800" b="1" dirty="0" smtClean="0"/>
          </a:p>
          <a:p>
            <a:pPr lvl="0">
              <a:buClr>
                <a:srgbClr val="4E67C8"/>
              </a:buClr>
            </a:pPr>
            <a:r>
              <a:rPr lang="ru-RU" sz="2800" b="1" dirty="0"/>
              <a:t>Спорт глухих (волейбол</a:t>
            </a:r>
            <a:r>
              <a:rPr lang="ru-RU" sz="2800" b="1" dirty="0" smtClean="0"/>
              <a:t>) с 12 лет.</a:t>
            </a:r>
            <a:endParaRPr lang="ru-RU" sz="2800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30" name="Picture 6" descr="https://sun9-53.userapi.com/s/v1/ig2/Q_YDvycKfEvnQufi1XcqcKLvbir1uvehfjtM0fqdDPoj7yb2jjqw8799f6iQxVx4TEDD05En_-wYf1QyDY42AiD9.jpg?quality=95&amp;as=32x32,48x48,72x72,108x108,160x160,240x240,360x360,480x480,540x540,640x640,720x720,1080x1080,1280x1281,1440x1441,2159x2160&amp;from=bu&amp;cs=2159x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418289"/>
            <a:ext cx="1301835" cy="130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40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3507" y="435428"/>
            <a:ext cx="7521419" cy="24645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Муниципальное бюджетное учреждение дополнительного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образования спортивная школа </a:t>
            </a:r>
            <a:r>
              <a:rPr lang="ru-RU" b="1" dirty="0" smtClean="0"/>
              <a:t>олимпийского резерва № 1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80" y="2281646"/>
            <a:ext cx="8596668" cy="4180114"/>
          </a:xfrm>
        </p:spPr>
        <p:txBody>
          <a:bodyPr/>
          <a:lstStyle/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/>
              <a:t>Минимальный возраст для зачисления по видам спорта</a:t>
            </a:r>
            <a:r>
              <a:rPr lang="ru-RU" sz="2000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sz="2800" b="1" dirty="0" smtClean="0"/>
          </a:p>
          <a:p>
            <a:r>
              <a:rPr lang="ru-RU" sz="2800" b="1" dirty="0" smtClean="0"/>
              <a:t>Спортивная борьба (греко-римская) с 6 лет;     </a:t>
            </a:r>
          </a:p>
          <a:p>
            <a:r>
              <a:rPr lang="ru-RU" sz="2800" b="1" dirty="0" smtClean="0"/>
              <a:t>Художественная гимнастика с 5 лет; </a:t>
            </a:r>
          </a:p>
          <a:p>
            <a:r>
              <a:rPr lang="ru-RU" sz="2800" b="1" dirty="0" smtClean="0"/>
              <a:t>Ушу с 5 лет;  </a:t>
            </a:r>
          </a:p>
          <a:p>
            <a:r>
              <a:rPr lang="ru-RU" sz="2800" b="1" dirty="0" smtClean="0"/>
              <a:t>Шахматы с 6 лет;      </a:t>
            </a:r>
          </a:p>
          <a:p>
            <a:r>
              <a:rPr lang="ru-RU" sz="2800" b="1" dirty="0" smtClean="0"/>
              <a:t>Шашки с 6 лет. </a:t>
            </a:r>
            <a:endParaRPr lang="ru-RU" sz="2800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38" y="561284"/>
            <a:ext cx="777071" cy="183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2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3024"/>
            <a:ext cx="8596668" cy="1320800"/>
          </a:xfrm>
        </p:spPr>
        <p:txBody>
          <a:bodyPr/>
          <a:lstStyle/>
          <a:p>
            <a:r>
              <a:rPr lang="ru-RU" b="1" dirty="0"/>
              <a:t>Зачисление в спортивную школу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54016"/>
            <a:ext cx="8596668" cy="4722516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ru-RU" sz="2400" b="1" dirty="0"/>
              <a:t>Необходимые документы для оформления в спортивную школу:</a:t>
            </a:r>
            <a:endParaRPr lang="ru-RU" sz="2400" dirty="0"/>
          </a:p>
          <a:p>
            <a:pPr lvl="0" fontAlgn="base"/>
            <a:r>
              <a:rPr lang="ru-RU" sz="2400" dirty="0"/>
              <a:t>медицинская справка от врача спортивной медицины (</a:t>
            </a:r>
            <a:r>
              <a:rPr lang="ru-RU" sz="2400" dirty="0" err="1" smtClean="0"/>
              <a:t>поликлинника</a:t>
            </a:r>
            <a:r>
              <a:rPr lang="ru-RU" sz="2400" dirty="0" smtClean="0"/>
              <a:t> </a:t>
            </a:r>
            <a:r>
              <a:rPr lang="ru-RU" sz="2400" dirty="0"/>
              <a:t>по месту жительства</a:t>
            </a:r>
            <a:r>
              <a:rPr lang="ru-RU" sz="2400" dirty="0" smtClean="0"/>
              <a:t>), </a:t>
            </a:r>
            <a:r>
              <a:rPr lang="ru-RU" sz="2400" dirty="0"/>
              <a:t>разрешающая заниматься спортом (заверенная печатью и штампом поликлиники);</a:t>
            </a:r>
          </a:p>
          <a:p>
            <a:pPr lvl="0" fontAlgn="base"/>
            <a:r>
              <a:rPr lang="ru-RU" sz="2400" dirty="0"/>
              <a:t>ксерокопия свидетельства о рождении или паспорта ребенка (с пропиской);</a:t>
            </a:r>
          </a:p>
          <a:p>
            <a:pPr lvl="0" fontAlgn="base"/>
            <a:r>
              <a:rPr lang="ru-RU" sz="2400" dirty="0"/>
              <a:t>ксерокопия паспорта одного из родителей (первая страничка и страница с пропиской);</a:t>
            </a:r>
          </a:p>
          <a:p>
            <a:pPr lvl="0" fontAlgn="base"/>
            <a:r>
              <a:rPr lang="ru-RU" sz="2400" dirty="0"/>
              <a:t>ксерокопия свидетельства обязательного пенсионного страхования ребенка и родителя (СНИЛС</a:t>
            </a:r>
            <a:r>
              <a:rPr lang="ru-RU" sz="2400" dirty="0" smtClean="0"/>
              <a:t>)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95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altLang="ru-RU" b="1" dirty="0">
                <a:solidFill>
                  <a:srgbClr val="0070C0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Контактная информация учреждения</a:t>
            </a:r>
            <a:br>
              <a:rPr lang="ru-RU" altLang="ru-RU" b="1" dirty="0">
                <a:solidFill>
                  <a:srgbClr val="0070C0"/>
                </a:solidFill>
                <a:ea typeface="Calibri" panose="020F0502020204030204" pitchFamily="34" charset="0"/>
                <a:cs typeface="Courier New" panose="02070309020205020404" pitchFamily="49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713458"/>
              </p:ext>
            </p:extLst>
          </p:nvPr>
        </p:nvGraphicFramePr>
        <p:xfrm>
          <a:off x="1571975" y="1600199"/>
          <a:ext cx="6807386" cy="210041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403693">
                  <a:extLst>
                    <a:ext uri="{9D8B030D-6E8A-4147-A177-3AD203B41FA5}">
                      <a16:colId xmlns:a16="http://schemas.microsoft.com/office/drawing/2014/main" val="137121480"/>
                    </a:ext>
                  </a:extLst>
                </a:gridCol>
                <a:gridCol w="3403693">
                  <a:extLst>
                    <a:ext uri="{9D8B030D-6E8A-4147-A177-3AD203B41FA5}">
                      <a16:colId xmlns:a16="http://schemas.microsoft.com/office/drawing/2014/main" val="944831196"/>
                    </a:ext>
                  </a:extLst>
                </a:gridCol>
              </a:tblGrid>
              <a:tr h="5187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Режим работы учреждения:</a:t>
                      </a:r>
                      <a:endParaRPr lang="ru-RU" sz="1400" b="0" dirty="0">
                        <a:effectLst/>
                        <a:latin typeface="Bahnschrift SemiLight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понедельник - пятница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с 09.00 до 17.12,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обед с 13.00 до 14.00</a:t>
                      </a:r>
                      <a:endParaRPr lang="ru-RU" sz="1400" b="0" dirty="0">
                        <a:effectLst/>
                        <a:latin typeface="Bahnschrift SemiLight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2265720"/>
                  </a:ext>
                </a:extLst>
              </a:tr>
              <a:tr h="368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Адрес учреждения: 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Ул. </a:t>
                      </a: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Ивана</a:t>
                      </a:r>
                      <a:r>
                        <a:rPr lang="ru-RU" sz="1400" b="0" baseline="0" dirty="0" smtClean="0">
                          <a:effectLst/>
                          <a:latin typeface="Bahnschrift SemiLight" panose="020B0502040204020203" pitchFamily="34" charset="0"/>
                        </a:rPr>
                        <a:t> Захарова, д. 25</a:t>
                      </a: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 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9228223"/>
                  </a:ext>
                </a:extLst>
              </a:tr>
              <a:tr h="343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Адрес электронной почты: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 b="0" u="sng" dirty="0" smtClean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hlinkClick r:id="rId3"/>
                        </a:rPr>
                        <a:t>sport3</a:t>
                      </a:r>
                      <a:r>
                        <a:rPr lang="ru-RU" sz="1400" b="0" u="sng" dirty="0" smtClean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hlinkClick r:id="rId3"/>
                        </a:rPr>
                        <a:t>@admsurgut.ru</a:t>
                      </a:r>
                      <a:r>
                        <a:rPr lang="ru-RU" sz="1400" b="0" u="sng" dirty="0" smtClean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9685898"/>
                  </a:ext>
                </a:extLst>
              </a:tr>
              <a:tr h="3516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Адрес официального сайта: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 b="0" u="sng" dirty="0" smtClean="0">
                          <a:effectLst/>
                          <a:latin typeface="Bahnschrift SemiLight" panose="020B0502040204020203" pitchFamily="34" charset="0"/>
                          <a:hlinkClick r:id="rId4"/>
                        </a:rPr>
                        <a:t>https://hmao86.surgut.sportsng.ru/</a:t>
                      </a:r>
                      <a:r>
                        <a:rPr lang="ru-RU" sz="1400" b="0" u="sng" dirty="0" smtClean="0">
                          <a:effectLst/>
                          <a:latin typeface="Bahnschrift SemiLight" panose="020B0502040204020203" pitchFamily="34" charset="0"/>
                        </a:rPr>
                        <a:t> 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1067463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Телефон для справок: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8 (</a:t>
                      </a: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3462)94-31-20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74269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8452" y="4141177"/>
            <a:ext cx="81944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В нашей школе каждый ребенок сможет найти свое призвание. Не упустите возможность подарить своему ребенку увлекательный мир спорта, новые знакомства и здоровый образ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жизни.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8341" y="510449"/>
            <a:ext cx="8224294" cy="10429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Муниципальное бюджетное учреждение дополнительного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образования спортивная </a:t>
            </a:r>
            <a:r>
              <a:rPr lang="ru-RU" sz="2400" b="1" dirty="0" smtClean="0"/>
              <a:t>школа олимпийского резерва «Югория» имени Арарата </a:t>
            </a:r>
            <a:r>
              <a:rPr lang="ru-RU" sz="2400" b="1" dirty="0" err="1" smtClean="0"/>
              <a:t>Агвановича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Пилояна</a:t>
            </a:r>
            <a:r>
              <a:rPr lang="ru-RU" sz="2400" b="1" dirty="0" smtClean="0"/>
              <a:t>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80" y="2142758"/>
            <a:ext cx="11004412" cy="38807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b="1" dirty="0" smtClean="0"/>
              <a:t>Минимальный </a:t>
            </a:r>
            <a:r>
              <a:rPr lang="ru-RU" sz="2400" b="1" dirty="0"/>
              <a:t>возраст для зачисления по видам спорта</a:t>
            </a:r>
            <a:r>
              <a:rPr lang="ru-RU" sz="2400" b="1" dirty="0" smtClean="0"/>
              <a:t>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>  </a:t>
            </a:r>
            <a:endParaRPr lang="ru-RU" sz="2800" b="1" dirty="0" smtClean="0"/>
          </a:p>
          <a:p>
            <a:r>
              <a:rPr lang="ru-RU" sz="2700" b="1" dirty="0"/>
              <a:t>Баскетбол с 8 </a:t>
            </a:r>
            <a:r>
              <a:rPr lang="ru-RU" sz="2700" b="1" dirty="0" smtClean="0"/>
              <a:t>лет;</a:t>
            </a:r>
            <a:endParaRPr lang="ru-RU" sz="2700" b="1" dirty="0"/>
          </a:p>
          <a:p>
            <a:r>
              <a:rPr lang="ru-RU" sz="2700" b="1" dirty="0"/>
              <a:t>Спортивная аэробика с 7 </a:t>
            </a:r>
            <a:r>
              <a:rPr lang="ru-RU" sz="2700" b="1" dirty="0" smtClean="0"/>
              <a:t>лет; </a:t>
            </a:r>
            <a:endParaRPr lang="ru-RU" sz="2700" b="1" dirty="0"/>
          </a:p>
          <a:p>
            <a:r>
              <a:rPr lang="ru-RU" sz="2700" b="1" dirty="0"/>
              <a:t>Спортивная борьба </a:t>
            </a:r>
            <a:endParaRPr lang="ru-RU" sz="2700" b="1" dirty="0" smtClean="0"/>
          </a:p>
          <a:p>
            <a:pPr marL="0" indent="0">
              <a:buNone/>
            </a:pPr>
            <a:r>
              <a:rPr lang="ru-RU" sz="2700" b="1" dirty="0" smtClean="0"/>
              <a:t>(</a:t>
            </a:r>
            <a:r>
              <a:rPr lang="ru-RU" sz="2700" b="1" dirty="0"/>
              <a:t>дисциплины: вольная борьба и </a:t>
            </a:r>
            <a:r>
              <a:rPr lang="ru-RU" sz="2700" b="1" dirty="0" err="1"/>
              <a:t>грепплинг</a:t>
            </a:r>
            <a:r>
              <a:rPr lang="ru-RU" sz="2700" b="1" dirty="0"/>
              <a:t>) с 7 </a:t>
            </a:r>
            <a:r>
              <a:rPr lang="ru-RU" sz="2700" b="1" dirty="0" smtClean="0"/>
              <a:t>лет; </a:t>
            </a:r>
            <a:endParaRPr lang="ru-RU" sz="2700" b="1" dirty="0"/>
          </a:p>
          <a:p>
            <a:r>
              <a:rPr lang="ru-RU" sz="2700" b="1" dirty="0"/>
              <a:t>Скалолазание с 7 </a:t>
            </a:r>
            <a:r>
              <a:rPr lang="ru-RU" sz="2700" b="1" dirty="0" smtClean="0"/>
              <a:t>лет;</a:t>
            </a:r>
            <a:endParaRPr lang="ru-RU" sz="2700" b="1" dirty="0"/>
          </a:p>
          <a:p>
            <a:r>
              <a:rPr lang="ru-RU" sz="2700" b="1" dirty="0"/>
              <a:t>Восточное боевое единоборство: дисциплина «ката» </a:t>
            </a:r>
            <a:endParaRPr lang="ru-RU" sz="2700" b="1" dirty="0" smtClean="0"/>
          </a:p>
          <a:p>
            <a:pPr marL="0" indent="0">
              <a:buNone/>
            </a:pPr>
            <a:r>
              <a:rPr lang="ru-RU" sz="2700" b="1" dirty="0" smtClean="0"/>
              <a:t>с </a:t>
            </a:r>
            <a:r>
              <a:rPr lang="ru-RU" sz="2700" b="1" dirty="0"/>
              <a:t>7 лет, дисциплина «кумите» с 10 </a:t>
            </a:r>
            <a:r>
              <a:rPr lang="ru-RU" sz="2700" b="1" dirty="0" smtClean="0"/>
              <a:t>лет;</a:t>
            </a:r>
            <a:endParaRPr lang="ru-RU" sz="2700" b="1" dirty="0"/>
          </a:p>
          <a:p>
            <a:r>
              <a:rPr lang="ru-RU" sz="2700" b="1" dirty="0"/>
              <a:t>Гиревой спорт с 10 лет, общеразвивающая программа с 8 </a:t>
            </a:r>
            <a:r>
              <a:rPr lang="ru-RU" sz="2700" b="1" dirty="0" smtClean="0"/>
              <a:t>лет. </a:t>
            </a:r>
            <a:endParaRPr lang="ru-RU" sz="2700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60484"/>
            <a:ext cx="1377533" cy="137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3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3024"/>
            <a:ext cx="8596668" cy="1320800"/>
          </a:xfrm>
        </p:spPr>
        <p:txBody>
          <a:bodyPr/>
          <a:lstStyle/>
          <a:p>
            <a:r>
              <a:rPr lang="ru-RU" b="1" dirty="0"/>
              <a:t>Зачисление в спортивную школу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36431"/>
            <a:ext cx="8596668" cy="4722516"/>
          </a:xfrm>
        </p:spPr>
        <p:txBody>
          <a:bodyPr>
            <a:normAutofit fontScale="85000" lnSpcReduction="20000"/>
          </a:bodyPr>
          <a:lstStyle/>
          <a:p>
            <a:pPr marL="0" indent="0" algn="ctr" fontAlgn="base">
              <a:buNone/>
            </a:pPr>
            <a:r>
              <a:rPr lang="ru-RU" sz="2200" b="1" dirty="0" smtClean="0"/>
              <a:t>Перечень необходимых документов для поступления в МБУ ДО СШОР «Югория» имени Арарата </a:t>
            </a:r>
            <a:r>
              <a:rPr lang="ru-RU" sz="2200" b="1" dirty="0" err="1" smtClean="0"/>
              <a:t>Агвановича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Пилояна</a:t>
            </a:r>
            <a:r>
              <a:rPr lang="ru-RU" sz="2200" b="1" dirty="0" smtClean="0"/>
              <a:t>:</a:t>
            </a:r>
            <a:endParaRPr lang="ru-RU" sz="2200" dirty="0"/>
          </a:p>
          <a:p>
            <a:pPr lvl="0" fontAlgn="base"/>
            <a:r>
              <a:rPr lang="ru-RU" sz="2400" dirty="0" smtClean="0"/>
              <a:t>Заявление родителя (законного представителя);</a:t>
            </a:r>
            <a:endParaRPr lang="ru-RU" sz="2400" dirty="0"/>
          </a:p>
          <a:p>
            <a:pPr lvl="0" fontAlgn="base"/>
            <a:r>
              <a:rPr lang="ru-RU" sz="2400" dirty="0" smtClean="0"/>
              <a:t>Медицинское заключение о допуске к прохождению спортивной подготовки по избранному виду спорта;</a:t>
            </a:r>
          </a:p>
          <a:p>
            <a:pPr lvl="0" fontAlgn="base"/>
            <a:r>
              <a:rPr lang="ru-RU" sz="2400" dirty="0" smtClean="0"/>
              <a:t>Согласие на обработку персональных данных;</a:t>
            </a:r>
            <a:endParaRPr lang="ru-RU" sz="2400" dirty="0"/>
          </a:p>
          <a:p>
            <a:pPr lvl="0" fontAlgn="base"/>
            <a:r>
              <a:rPr lang="ru-RU" sz="2400" dirty="0" smtClean="0"/>
              <a:t>Копия документа, удостоверяющего личность поступающего (копия свидетельства о рождении);</a:t>
            </a:r>
          </a:p>
          <a:p>
            <a:pPr lvl="0" fontAlgn="base"/>
            <a:r>
              <a:rPr lang="ru-RU" sz="2400" dirty="0" smtClean="0"/>
              <a:t>Копия свидетельства обязательного пенсионного страхования (СНИЛС) поступающего;</a:t>
            </a:r>
          </a:p>
          <a:p>
            <a:pPr lvl="0" fontAlgn="base"/>
            <a:r>
              <a:rPr lang="ru-RU" sz="2400" dirty="0" smtClean="0"/>
              <a:t>Копия документа, удостоверяющая личность родителя (законного представителя) несовершеннолетнего поступающего;</a:t>
            </a:r>
            <a:endParaRPr lang="ru-RU" sz="2400" dirty="0"/>
          </a:p>
          <a:p>
            <a:pPr lvl="0" fontAlgn="base"/>
            <a:r>
              <a:rPr lang="ru-RU" sz="2400" dirty="0" smtClean="0"/>
              <a:t>Копия свидетельства обязательного пенсионного страхования (СНИЛС) родителя (законного представителя) несовершеннолетнего поступающего.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11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altLang="ru-RU" b="1" dirty="0">
                <a:solidFill>
                  <a:srgbClr val="0070C0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Контактная информация учреждения</a:t>
            </a:r>
            <a:r>
              <a:rPr lang="ru-RU" altLang="ru-RU" sz="1100" dirty="0">
                <a:solidFill>
                  <a:prstClr val="black"/>
                </a:solidFill>
              </a:rPr>
              <a:t/>
            </a:r>
            <a:br>
              <a:rPr lang="ru-RU" altLang="ru-RU" sz="1100" dirty="0">
                <a:solidFill>
                  <a:prstClr val="black"/>
                </a:solidFill>
              </a:rPr>
            </a:br>
            <a:r>
              <a:rPr lang="ru-RU" altLang="ru-RU" sz="1100" dirty="0">
                <a:solidFill>
                  <a:schemeClr val="tx1"/>
                </a:solidFill>
              </a:rPr>
              <a:t/>
            </a:r>
            <a:br>
              <a:rPr lang="ru-RU" altLang="ru-RU" sz="1100" dirty="0">
                <a:solidFill>
                  <a:schemeClr val="tx1"/>
                </a:solidFill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823550"/>
              </p:ext>
            </p:extLst>
          </p:nvPr>
        </p:nvGraphicFramePr>
        <p:xfrm>
          <a:off x="1571974" y="1784838"/>
          <a:ext cx="6807386" cy="210041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403693">
                  <a:extLst>
                    <a:ext uri="{9D8B030D-6E8A-4147-A177-3AD203B41FA5}">
                      <a16:colId xmlns:a16="http://schemas.microsoft.com/office/drawing/2014/main" val="137121480"/>
                    </a:ext>
                  </a:extLst>
                </a:gridCol>
                <a:gridCol w="3403693">
                  <a:extLst>
                    <a:ext uri="{9D8B030D-6E8A-4147-A177-3AD203B41FA5}">
                      <a16:colId xmlns:a16="http://schemas.microsoft.com/office/drawing/2014/main" val="944831196"/>
                    </a:ext>
                  </a:extLst>
                </a:gridCol>
              </a:tblGrid>
              <a:tr h="5187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Режим работы учреждения:</a:t>
                      </a:r>
                      <a:endParaRPr lang="ru-RU" sz="1400" b="0" dirty="0">
                        <a:effectLst/>
                        <a:latin typeface="Bahnschrift SemiLight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понедельник - пятница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с 09.00 до 17.12,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обед с 13.00 до 14.00</a:t>
                      </a:r>
                      <a:endParaRPr lang="ru-RU" sz="1400" b="0" dirty="0">
                        <a:effectLst/>
                        <a:latin typeface="Bahnschrift SemiLight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2265720"/>
                  </a:ext>
                </a:extLst>
              </a:tr>
              <a:tr h="368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Адрес учреждения: 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город</a:t>
                      </a:r>
                      <a:r>
                        <a:rPr lang="ru-RU" sz="1400" b="0" baseline="0" dirty="0" smtClean="0">
                          <a:effectLst/>
                          <a:latin typeface="Bahnschrift SemiLight" panose="020B0502040204020203" pitchFamily="34" charset="0"/>
                        </a:rPr>
                        <a:t> Сургут, улица Пушкина 15/2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9228223"/>
                  </a:ext>
                </a:extLst>
              </a:tr>
              <a:tr h="343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Адрес электронной почты: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 b="0" u="sng" dirty="0" smtClean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hlinkClick r:id="rId3"/>
                        </a:rPr>
                        <a:t>ugoriya@admsurgut.ru</a:t>
                      </a:r>
                      <a:r>
                        <a:rPr lang="ru-RU" sz="1400" b="0" u="sng" dirty="0" smtClean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9685898"/>
                  </a:ext>
                </a:extLst>
              </a:tr>
              <a:tr h="3516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Адрес официального сайта: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u="sng" dirty="0">
                          <a:effectLst/>
                          <a:latin typeface="Bahnschrift SemiLight" panose="020B0502040204020203" pitchFamily="34" charset="0"/>
                          <a:hlinkClick r:id="rId4"/>
                        </a:rPr>
                        <a:t>https</a:t>
                      </a:r>
                      <a:r>
                        <a:rPr lang="ru-RU" sz="1400" b="0" u="sng" dirty="0" smtClean="0">
                          <a:effectLst/>
                          <a:latin typeface="Bahnschrift SemiLight" panose="020B0502040204020203" pitchFamily="34" charset="0"/>
                          <a:hlinkClick r:id="rId4"/>
                        </a:rPr>
                        <a:t>://</a:t>
                      </a:r>
                      <a:r>
                        <a:rPr lang="en-US" sz="1400" b="0" u="sng" dirty="0" smtClean="0">
                          <a:effectLst/>
                          <a:latin typeface="Bahnschrift SemiLight" panose="020B0502040204020203" pitchFamily="34" charset="0"/>
                          <a:hlinkClick r:id="rId4"/>
                        </a:rPr>
                        <a:t>ugoriya-Surgut.ru</a:t>
                      </a:r>
                      <a:r>
                        <a:rPr lang="ru-RU" sz="1400" b="0" u="sng" dirty="0" smtClean="0">
                          <a:effectLst/>
                          <a:latin typeface="Bahnschrift SemiLight" panose="020B0502040204020203" pitchFamily="34" charset="0"/>
                        </a:rPr>
                        <a:t> 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1067463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Телефон для справок: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8 (</a:t>
                      </a: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3462)</a:t>
                      </a:r>
                      <a:r>
                        <a:rPr lang="en-US" sz="1400" b="0" dirty="0" smtClean="0">
                          <a:effectLst/>
                          <a:latin typeface="Bahnschrift SemiLight" panose="020B0502040204020203" pitchFamily="34" charset="0"/>
                        </a:rPr>
                        <a:t>5</a:t>
                      </a: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0</a:t>
                      </a:r>
                      <a:r>
                        <a:rPr lang="en-US" sz="1400" b="0" dirty="0" smtClean="0">
                          <a:effectLst/>
                          <a:latin typeface="Bahnschrift SemiLight" panose="020B0502040204020203" pitchFamily="34" charset="0"/>
                        </a:rPr>
                        <a:t>-20-25</a:t>
                      </a: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,</a:t>
                      </a:r>
                      <a:r>
                        <a:rPr lang="ru-RU" sz="1400" b="0" baseline="0" dirty="0" smtClean="0">
                          <a:effectLst/>
                          <a:latin typeface="Bahnschrift SemiLight" panose="020B0502040204020203" pitchFamily="34" charset="0"/>
                        </a:rPr>
                        <a:t> 8 (3462)50-29-03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74269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8452" y="4141177"/>
            <a:ext cx="81944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Дорогие родители!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Если Вы хотите, чтобы ваш ребенок был спортивным,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ильным, здоровым и дисциплинированным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prstClr val="black"/>
                </a:solidFill>
                <a:latin typeface="Trebuchet MS" panose="020B0603020202020204"/>
              </a:rPr>
              <a:t>т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о тогда Вам к нам!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60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577" y="510449"/>
            <a:ext cx="7443058" cy="104293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Муниципальное бюджетное учреждение </a:t>
            </a:r>
            <a:r>
              <a:rPr lang="ru-RU" sz="2800" b="1" dirty="0" smtClean="0"/>
              <a:t>Центр физической подготовки «Надежда»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510" y="2019666"/>
            <a:ext cx="11364897" cy="47152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400" b="1" dirty="0" smtClean="0"/>
              <a:t>Минимальный </a:t>
            </a:r>
            <a:r>
              <a:rPr lang="ru-RU" sz="2400" b="1" dirty="0"/>
              <a:t>возраст для зачисления по видам спорта</a:t>
            </a:r>
            <a:r>
              <a:rPr lang="ru-RU" sz="2400" b="1" dirty="0" smtClean="0"/>
              <a:t>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>  </a:t>
            </a:r>
            <a:endParaRPr lang="ru-RU" sz="2800" b="1" dirty="0" smtClean="0"/>
          </a:p>
          <a:p>
            <a:r>
              <a:rPr lang="ru-RU" sz="3000" b="1" dirty="0"/>
              <a:t>художественная гимнастика, фитнес-аэробика и брейк-данс, возраст занимающихся с 4 лет;</a:t>
            </a:r>
          </a:p>
          <a:p>
            <a:r>
              <a:rPr lang="ru-RU" sz="3000" b="1" dirty="0"/>
              <a:t>легкая атлетика и пожарно-спасательный спорт, возраст занимающихся с 7 лет;</a:t>
            </a:r>
          </a:p>
          <a:p>
            <a:r>
              <a:rPr lang="ru-RU" sz="3000" b="1" dirty="0"/>
              <a:t>шахматы и шашки, возраст занимающихся с 6 лет;</a:t>
            </a:r>
          </a:p>
          <a:p>
            <a:r>
              <a:rPr lang="ru-RU" sz="3000" b="1" dirty="0"/>
              <a:t>хоккей с 5 лет;</a:t>
            </a:r>
          </a:p>
          <a:p>
            <a:r>
              <a:rPr lang="ru-RU" sz="3000" b="1" dirty="0"/>
              <a:t>футбол, лапта с 7 лет;</a:t>
            </a:r>
          </a:p>
          <a:p>
            <a:r>
              <a:rPr lang="ru-RU" sz="3000" b="1" dirty="0"/>
              <a:t>военно-спортивное многоборье с 9 лет;</a:t>
            </a:r>
          </a:p>
          <a:p>
            <a:r>
              <a:rPr lang="ru-RU" sz="3000" b="1" dirty="0"/>
              <a:t>спортивное метание ножа с 10 лет;</a:t>
            </a:r>
          </a:p>
          <a:p>
            <a:r>
              <a:rPr lang="ru-RU" sz="3000" b="1" dirty="0"/>
              <a:t>физкультурно-спортивный клуб инвалидов «Мечта»: лёгкая атлетика, оздоровительное плавание, </a:t>
            </a:r>
            <a:r>
              <a:rPr lang="ru-RU" sz="3000" b="1" dirty="0" err="1"/>
              <a:t>фитбол</a:t>
            </a:r>
            <a:r>
              <a:rPr lang="ru-RU" sz="3000" b="1" dirty="0"/>
              <a:t> - гимнастика, настольный теннис, </a:t>
            </a:r>
            <a:r>
              <a:rPr lang="ru-RU" sz="3000" b="1" dirty="0" err="1"/>
              <a:t>парабадминтон</a:t>
            </a:r>
            <a:r>
              <a:rPr lang="ru-RU" sz="3000" b="1" dirty="0"/>
              <a:t>, шахматы, </a:t>
            </a:r>
            <a:r>
              <a:rPr lang="ru-RU" sz="3000" b="1" dirty="0" err="1"/>
              <a:t>бочче</a:t>
            </a:r>
            <a:r>
              <a:rPr lang="ru-RU" sz="3000" b="1" dirty="0"/>
              <a:t> для занимающихся с 7 лет и тяжелая атлетика для занимающихся от 14 до 60 лет.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8" y="404446"/>
            <a:ext cx="2173611" cy="104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9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45831"/>
            <a:ext cx="8596668" cy="1320800"/>
          </a:xfrm>
        </p:spPr>
        <p:txBody>
          <a:bodyPr/>
          <a:lstStyle/>
          <a:p>
            <a:r>
              <a:rPr lang="ru-RU" b="1" dirty="0"/>
              <a:t>Зачисление в </a:t>
            </a:r>
            <a:r>
              <a:rPr lang="ru-RU" b="1" dirty="0" smtClean="0"/>
              <a:t>учреждение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89186"/>
            <a:ext cx="8596668" cy="4722516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ru-RU" sz="3400" b="1" dirty="0"/>
              <a:t>Перечень необходимых документов для зачисления:</a:t>
            </a:r>
          </a:p>
          <a:p>
            <a:pPr fontAlgn="base"/>
            <a:r>
              <a:rPr lang="ru-RU" sz="2600" dirty="0"/>
              <a:t>паспорт (для детей свидетельство о рождении и паспорт родителя);</a:t>
            </a:r>
          </a:p>
          <a:p>
            <a:pPr fontAlgn="base"/>
            <a:r>
              <a:rPr lang="ru-RU" sz="2600" dirty="0"/>
              <a:t>прописка;</a:t>
            </a:r>
          </a:p>
          <a:p>
            <a:pPr fontAlgn="base"/>
            <a:r>
              <a:rPr lang="ru-RU" sz="2600" dirty="0"/>
              <a:t>справка по форме ГТО № 1144н;   </a:t>
            </a:r>
          </a:p>
          <a:p>
            <a:pPr fontAlgn="base"/>
            <a:r>
              <a:rPr lang="ru-RU" sz="2600" dirty="0"/>
              <a:t>заполнить заявление на зачисление и договор;</a:t>
            </a:r>
          </a:p>
          <a:p>
            <a:pPr marL="0" indent="0" fontAlgn="base">
              <a:buNone/>
            </a:pPr>
            <a:r>
              <a:rPr lang="ru-RU" sz="2600" b="1" dirty="0"/>
              <a:t>Для зачисления в клуб инвалидов «Мечта:</a:t>
            </a:r>
          </a:p>
          <a:p>
            <a:pPr fontAlgn="base"/>
            <a:r>
              <a:rPr lang="ru-RU" sz="2600" dirty="0"/>
              <a:t>паспорт (для детей свидетельство о рождении и паспорт родителя);</a:t>
            </a:r>
          </a:p>
          <a:p>
            <a:pPr fontAlgn="base"/>
            <a:r>
              <a:rPr lang="ru-RU" sz="2600" dirty="0"/>
              <a:t>Прописка;</a:t>
            </a:r>
          </a:p>
          <a:p>
            <a:pPr fontAlgn="base"/>
            <a:r>
              <a:rPr lang="ru-RU" sz="2600" dirty="0"/>
              <a:t>справка по форме ГТО № 1144н;  </a:t>
            </a:r>
          </a:p>
          <a:p>
            <a:pPr fontAlgn="base"/>
            <a:r>
              <a:rPr lang="ru-RU" sz="2600" dirty="0"/>
              <a:t>свидетельство МСЭ;</a:t>
            </a:r>
          </a:p>
          <a:p>
            <a:pPr fontAlgn="base"/>
            <a:r>
              <a:rPr lang="ru-RU" sz="2600" dirty="0"/>
              <a:t>СНИЛС;</a:t>
            </a:r>
          </a:p>
          <a:p>
            <a:pPr fontAlgn="base"/>
            <a:r>
              <a:rPr lang="ru-RU" sz="2600" dirty="0"/>
              <a:t>карта ИПРА при наличии; </a:t>
            </a:r>
          </a:p>
          <a:p>
            <a:pPr fontAlgn="base"/>
            <a:r>
              <a:rPr lang="ru-RU" sz="2600" dirty="0"/>
              <a:t>заполнить заявление на зачисление и договор.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34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altLang="ru-RU" b="1" dirty="0">
                <a:solidFill>
                  <a:srgbClr val="0070C0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Контактная информация учреждения</a:t>
            </a:r>
            <a:r>
              <a:rPr lang="ru-RU" altLang="ru-RU" sz="1100" dirty="0">
                <a:solidFill>
                  <a:prstClr val="black"/>
                </a:solidFill>
              </a:rPr>
              <a:t/>
            </a:r>
            <a:br>
              <a:rPr lang="ru-RU" altLang="ru-RU" sz="1100" dirty="0">
                <a:solidFill>
                  <a:prstClr val="black"/>
                </a:solidFill>
              </a:rPr>
            </a:br>
            <a:r>
              <a:rPr lang="ru-RU" altLang="ru-RU" sz="1100" dirty="0">
                <a:solidFill>
                  <a:schemeClr val="tx1"/>
                </a:solidFill>
              </a:rPr>
              <a:t/>
            </a:r>
            <a:br>
              <a:rPr lang="ru-RU" altLang="ru-RU" sz="1100" dirty="0">
                <a:solidFill>
                  <a:schemeClr val="tx1"/>
                </a:solidFill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842731"/>
              </p:ext>
            </p:extLst>
          </p:nvPr>
        </p:nvGraphicFramePr>
        <p:xfrm>
          <a:off x="1571974" y="1784838"/>
          <a:ext cx="6807386" cy="210041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403693">
                  <a:extLst>
                    <a:ext uri="{9D8B030D-6E8A-4147-A177-3AD203B41FA5}">
                      <a16:colId xmlns:a16="http://schemas.microsoft.com/office/drawing/2014/main" val="137121480"/>
                    </a:ext>
                  </a:extLst>
                </a:gridCol>
                <a:gridCol w="3403693">
                  <a:extLst>
                    <a:ext uri="{9D8B030D-6E8A-4147-A177-3AD203B41FA5}">
                      <a16:colId xmlns:a16="http://schemas.microsoft.com/office/drawing/2014/main" val="944831196"/>
                    </a:ext>
                  </a:extLst>
                </a:gridCol>
              </a:tblGrid>
              <a:tr h="5187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smtClean="0">
                          <a:effectLst/>
                          <a:latin typeface="Bahnschrift SemiLight" panose="020B0502040204020203" pitchFamily="34" charset="0"/>
                        </a:rPr>
                        <a:t>Режим работы учреждения:</a:t>
                      </a:r>
                      <a:endParaRPr lang="ru-RU" sz="1400" b="0" dirty="0">
                        <a:effectLst/>
                        <a:latin typeface="Bahnschrift SemiLight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понедельник - пятница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с 09.00 до 17.12,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обед с 13.00 до 14.00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2265720"/>
                  </a:ext>
                </a:extLst>
              </a:tr>
              <a:tr h="368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Адрес учреждения: 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город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 Сургут, улица Студенческая, 16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9228223"/>
                  </a:ext>
                </a:extLst>
              </a:tr>
              <a:tr h="343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Адрес электронной почты: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 b="0" u="sng" dirty="0" smtClean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hlinkClick r:id="rId3"/>
                        </a:rPr>
                        <a:t>nadezhda@admsurgut.ru</a:t>
                      </a:r>
                      <a:r>
                        <a:rPr lang="ru-RU" sz="1400" b="0" u="sng" dirty="0" smtClean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9685898"/>
                  </a:ext>
                </a:extLst>
              </a:tr>
              <a:tr h="3516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Адрес официального сайта: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+mn-ea"/>
                          <a:cs typeface="+mn-cs"/>
                          <a:hlinkClick r:id="rId4"/>
                        </a:rPr>
                        <a:t>https://nadezhda-sport.ru/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1067463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Телефон для справок: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+7 (3462) 32-73-52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742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9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3024"/>
            <a:ext cx="8596668" cy="1320800"/>
          </a:xfrm>
        </p:spPr>
        <p:txBody>
          <a:bodyPr/>
          <a:lstStyle/>
          <a:p>
            <a:r>
              <a:rPr lang="ru-RU" b="1" dirty="0"/>
              <a:t>Зачисление в спортивную школу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13340"/>
            <a:ext cx="8596668" cy="472251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400" b="1" dirty="0"/>
              <a:t>Необходимые документы для оформления в спортивную школу:</a:t>
            </a:r>
            <a:endParaRPr lang="ru-RU" sz="2400" dirty="0"/>
          </a:p>
          <a:p>
            <a:pPr lvl="0" fontAlgn="base"/>
            <a:r>
              <a:rPr lang="ru-RU" sz="2400" dirty="0"/>
              <a:t>медицинская справка от врача спортивной медицины (</a:t>
            </a:r>
            <a:r>
              <a:rPr lang="ru-RU" sz="2400" dirty="0" err="1"/>
              <a:t>пол-ка</a:t>
            </a:r>
            <a:r>
              <a:rPr lang="ru-RU" sz="2400" dirty="0"/>
              <a:t> по месту жительства) разрешающая заниматься спортом (заверенная печатью и штампом поликлиники);</a:t>
            </a:r>
          </a:p>
          <a:p>
            <a:pPr lvl="0" fontAlgn="base"/>
            <a:r>
              <a:rPr lang="ru-RU" sz="2400" dirty="0"/>
              <a:t>ксерокопия свидетельства о рождении или паспорта ребенка (с пропиской);</a:t>
            </a:r>
          </a:p>
          <a:p>
            <a:pPr lvl="0" fontAlgn="base"/>
            <a:r>
              <a:rPr lang="ru-RU" sz="2400" dirty="0"/>
              <a:t>ксерокопия паспорта одного из родителей (первая страничка и страница с пропиской);</a:t>
            </a:r>
          </a:p>
          <a:p>
            <a:pPr lvl="0" fontAlgn="base"/>
            <a:r>
              <a:rPr lang="ru-RU" sz="2400" dirty="0"/>
              <a:t>ксерокопия свидетельства обязательного пенсионного страхования ребенка и родителя (СНИЛС);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2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altLang="ru-RU" b="1" dirty="0" smtClean="0">
                <a:solidFill>
                  <a:srgbClr val="0070C0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Контактная информация учреждения</a:t>
            </a:r>
            <a:r>
              <a:rPr lang="ru-RU" altLang="ru-RU" sz="1100" dirty="0">
                <a:solidFill>
                  <a:schemeClr val="tx1"/>
                </a:solidFill>
              </a:rPr>
              <a:t/>
            </a:r>
            <a:br>
              <a:rPr lang="ru-RU" altLang="ru-RU" sz="1100" dirty="0">
                <a:solidFill>
                  <a:schemeClr val="tx1"/>
                </a:solidFill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771160"/>
              </p:ext>
            </p:extLst>
          </p:nvPr>
        </p:nvGraphicFramePr>
        <p:xfrm>
          <a:off x="1571975" y="1600199"/>
          <a:ext cx="6807386" cy="210041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403693">
                  <a:extLst>
                    <a:ext uri="{9D8B030D-6E8A-4147-A177-3AD203B41FA5}">
                      <a16:colId xmlns:a16="http://schemas.microsoft.com/office/drawing/2014/main" val="137121480"/>
                    </a:ext>
                  </a:extLst>
                </a:gridCol>
                <a:gridCol w="3403693">
                  <a:extLst>
                    <a:ext uri="{9D8B030D-6E8A-4147-A177-3AD203B41FA5}">
                      <a16:colId xmlns:a16="http://schemas.microsoft.com/office/drawing/2014/main" val="944831196"/>
                    </a:ext>
                  </a:extLst>
                </a:gridCol>
              </a:tblGrid>
              <a:tr h="5187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Режим работы учреждения: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понедельник - пятница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с 09.00</a:t>
                      </a:r>
                      <a:r>
                        <a:rPr lang="ru-RU" sz="1400" b="0" baseline="0" dirty="0" smtClean="0">
                          <a:effectLst/>
                          <a:latin typeface="Bahnschrift SemiLight" panose="020B0502040204020203" pitchFamily="34" charset="0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до 17.12,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обед с 13.00</a:t>
                      </a:r>
                      <a:r>
                        <a:rPr lang="ru-RU" sz="1400" b="0" baseline="0" dirty="0" smtClean="0">
                          <a:effectLst/>
                          <a:latin typeface="Bahnschrift SemiLight" panose="020B0502040204020203" pitchFamily="34" charset="0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до 14.00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2265720"/>
                  </a:ext>
                </a:extLst>
              </a:tr>
              <a:tr h="368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Адрес учреждения: 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Ул. 50 лет ВЛКСМ 1А 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9228223"/>
                  </a:ext>
                </a:extLst>
              </a:tr>
              <a:tr h="343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Адрес электронной почты: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en-US" sz="1400" b="0" u="sng" dirty="0" err="1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hlinkClick r:id="rId3"/>
                        </a:rPr>
                        <a:t>Sk_avers</a:t>
                      </a:r>
                      <a:r>
                        <a:rPr lang="ru-RU" sz="1400" b="0" u="sng" dirty="0" smtClean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hlinkClick r:id="rId3"/>
                        </a:rPr>
                        <a:t>@admsurgut.ru</a:t>
                      </a:r>
                      <a:r>
                        <a:rPr lang="ru-RU" sz="1400" b="0" u="sng" dirty="0" smtClean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9685898"/>
                  </a:ext>
                </a:extLst>
              </a:tr>
              <a:tr h="3516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Адрес официального сайта: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u="sng" dirty="0">
                          <a:effectLst/>
                          <a:latin typeface="Bahnschrift SemiLight" panose="020B0502040204020203" pitchFamily="34" charset="0"/>
                          <a:hlinkClick r:id="rId4"/>
                        </a:rPr>
                        <a:t>https://avers-sport.ru/?</a:t>
                      </a:r>
                      <a:r>
                        <a:rPr lang="ru-RU" sz="1400" b="0" u="sng" dirty="0" smtClean="0">
                          <a:effectLst/>
                          <a:latin typeface="Bahnschrift SemiLight" panose="020B0502040204020203" pitchFamily="34" charset="0"/>
                          <a:hlinkClick r:id="rId4"/>
                        </a:rPr>
                        <a:t>page_id=5788</a:t>
                      </a:r>
                      <a:r>
                        <a:rPr lang="ru-RU" sz="1400" b="0" u="sng" dirty="0" smtClean="0">
                          <a:effectLst/>
                          <a:latin typeface="Bahnschrift SemiLight" panose="020B0502040204020203" pitchFamily="34" charset="0"/>
                        </a:rPr>
                        <a:t> 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1067463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Телефон для справок: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8 (</a:t>
                      </a: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3462)52-54-07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74269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8452" y="4141177"/>
            <a:ext cx="81944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j-lt"/>
              </a:rPr>
              <a:t>В нашей школе каждый ребенок сможет найти свое призвание. Не упустите возможность подарить своему ребенку увлекательный мир спорта, новые знакомства и здоровый образ </a:t>
            </a:r>
            <a:r>
              <a:rPr lang="ru-RU" sz="2400" dirty="0" smtClean="0">
                <a:latin typeface="+mj-lt"/>
              </a:rPr>
              <a:t>жизни.</a:t>
            </a:r>
            <a:endParaRPr lang="ru-RU" sz="2400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378" y="565404"/>
            <a:ext cx="8008827" cy="1014536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Муниципальное бюджетное учреждение дополнительного образования спортивная школа «Виктория»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133" y="2072420"/>
            <a:ext cx="8681045" cy="4611618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sz="2000" b="1" dirty="0"/>
              <a:t>Минимальный возраст для зачисления по видам спорта</a:t>
            </a:r>
            <a:r>
              <a:rPr lang="ru-RU" sz="2000" b="1" dirty="0" smtClean="0"/>
              <a:t>:</a:t>
            </a:r>
            <a:r>
              <a:rPr lang="ru-RU" dirty="0" smtClean="0"/>
              <a:t>  </a:t>
            </a:r>
            <a:endParaRPr lang="ru-RU" sz="2800" b="1" dirty="0"/>
          </a:p>
          <a:p>
            <a:r>
              <a:rPr lang="ru-RU" sz="2800" b="1" dirty="0" smtClean="0"/>
              <a:t>Каратэ </a:t>
            </a:r>
            <a:r>
              <a:rPr lang="ru-RU" sz="2800" b="1" dirty="0"/>
              <a:t>с 7 </a:t>
            </a:r>
            <a:r>
              <a:rPr lang="ru-RU" sz="2800" b="1" dirty="0" smtClean="0"/>
              <a:t>лет; </a:t>
            </a:r>
            <a:endParaRPr lang="ru-RU" sz="2800" b="1" dirty="0"/>
          </a:p>
          <a:p>
            <a:r>
              <a:rPr lang="ru-RU" sz="2800" b="1" dirty="0"/>
              <a:t>Кикбоксинг с 10 </a:t>
            </a:r>
            <a:r>
              <a:rPr lang="ru-RU" sz="2800" b="1" dirty="0" smtClean="0"/>
              <a:t>лет;  </a:t>
            </a:r>
            <a:endParaRPr lang="ru-RU" sz="2800" b="1" dirty="0"/>
          </a:p>
          <a:p>
            <a:r>
              <a:rPr lang="ru-RU" sz="2800" b="1" dirty="0"/>
              <a:t>Рукопашный бой с 10 </a:t>
            </a:r>
            <a:r>
              <a:rPr lang="ru-RU" sz="2800" b="1" dirty="0" smtClean="0"/>
              <a:t>лет;      </a:t>
            </a:r>
            <a:endParaRPr lang="ru-RU" sz="2800" b="1" dirty="0"/>
          </a:p>
          <a:p>
            <a:r>
              <a:rPr lang="ru-RU" sz="2800" b="1" dirty="0"/>
              <a:t>Самбо с 10 </a:t>
            </a:r>
            <a:r>
              <a:rPr lang="ru-RU" sz="2800" b="1" dirty="0" smtClean="0"/>
              <a:t>лет;</a:t>
            </a:r>
            <a:endParaRPr lang="ru-RU" sz="2800" b="1" dirty="0"/>
          </a:p>
          <a:p>
            <a:r>
              <a:rPr lang="ru-RU" sz="2800" b="1" dirty="0"/>
              <a:t>Танцевальный спорт с 6 </a:t>
            </a:r>
            <a:r>
              <a:rPr lang="ru-RU" sz="2800" b="1" dirty="0" smtClean="0"/>
              <a:t>лет. </a:t>
            </a:r>
            <a:endParaRPr lang="ru-RU" sz="2800" b="1" dirty="0"/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BC36EB-877B-4D02-A60C-E4360A695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59" y="565404"/>
            <a:ext cx="1436210" cy="143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1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3024"/>
            <a:ext cx="8596668" cy="1320800"/>
          </a:xfrm>
        </p:spPr>
        <p:txBody>
          <a:bodyPr/>
          <a:lstStyle/>
          <a:p>
            <a:r>
              <a:rPr lang="ru-RU" b="1" dirty="0" smtClean="0"/>
              <a:t>Зачисление в спортивную школу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57301"/>
            <a:ext cx="8596668" cy="472251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400" b="1" dirty="0"/>
              <a:t>Необходимые документы для оформления в спортивную школу:</a:t>
            </a:r>
            <a:endParaRPr lang="ru-RU" sz="2400" dirty="0"/>
          </a:p>
          <a:p>
            <a:pPr lvl="0" fontAlgn="base"/>
            <a:r>
              <a:rPr lang="ru-RU" sz="2400" dirty="0"/>
              <a:t>медицинская справка от врача спортивной медицины (</a:t>
            </a:r>
            <a:r>
              <a:rPr lang="ru-RU" sz="2400" dirty="0" err="1"/>
              <a:t>пол-ка</a:t>
            </a:r>
            <a:r>
              <a:rPr lang="ru-RU" sz="2400" dirty="0"/>
              <a:t> по месту жительства) разрешающая заниматься спортом (заверенная печатью и штампом поликлиники);</a:t>
            </a:r>
          </a:p>
          <a:p>
            <a:pPr lvl="0" fontAlgn="base"/>
            <a:r>
              <a:rPr lang="ru-RU" sz="2400" dirty="0"/>
              <a:t>ксерокопия свидетельства о рождении или паспорта ребенка (с пропиской);</a:t>
            </a:r>
          </a:p>
          <a:p>
            <a:pPr lvl="0" fontAlgn="base"/>
            <a:r>
              <a:rPr lang="ru-RU" sz="2400" dirty="0"/>
              <a:t>ксерокопия паспорта одного из родителей (первая страничка и страница с пропиской);</a:t>
            </a:r>
          </a:p>
          <a:p>
            <a:pPr lvl="0" fontAlgn="base"/>
            <a:r>
              <a:rPr lang="ru-RU" sz="2400" dirty="0"/>
              <a:t>ксерокопия свидетельства обязательного пенсионного страхования ребенка и родителя (СНИЛС);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43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altLang="ru-RU" b="1" dirty="0">
                <a:solidFill>
                  <a:srgbClr val="0070C0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Контактная информация учреждения</a:t>
            </a:r>
            <a:br>
              <a:rPr lang="ru-RU" altLang="ru-RU" b="1" dirty="0">
                <a:solidFill>
                  <a:srgbClr val="0070C0"/>
                </a:solidFill>
                <a:ea typeface="Calibri" panose="020F0502020204030204" pitchFamily="34" charset="0"/>
                <a:cs typeface="Courier New" panose="02070309020205020404" pitchFamily="49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941772"/>
              </p:ext>
            </p:extLst>
          </p:nvPr>
        </p:nvGraphicFramePr>
        <p:xfrm>
          <a:off x="1571975" y="1600200"/>
          <a:ext cx="6807386" cy="210041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403693">
                  <a:extLst>
                    <a:ext uri="{9D8B030D-6E8A-4147-A177-3AD203B41FA5}">
                      <a16:colId xmlns:a16="http://schemas.microsoft.com/office/drawing/2014/main" val="137121480"/>
                    </a:ext>
                  </a:extLst>
                </a:gridCol>
                <a:gridCol w="3403693">
                  <a:extLst>
                    <a:ext uri="{9D8B030D-6E8A-4147-A177-3AD203B41FA5}">
                      <a16:colId xmlns:a16="http://schemas.microsoft.com/office/drawing/2014/main" val="944831196"/>
                    </a:ext>
                  </a:extLst>
                </a:gridCol>
              </a:tblGrid>
              <a:tr h="518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Режим работы учреждения:</a:t>
                      </a:r>
                      <a:endParaRPr lang="ru-RU" sz="1400" b="0" dirty="0">
                        <a:effectLst/>
                        <a:latin typeface="Bahnschrift SemiLight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понедельник - пятница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с 09.00 до 17.12,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Bahnschrift SemiLight" panose="020B0502040204020203" pitchFamily="34" charset="0"/>
                        </a:rPr>
                        <a:t>обед с 13.00 до 14.00</a:t>
                      </a:r>
                      <a:endParaRPr lang="ru-RU" sz="1400" b="0" dirty="0">
                        <a:effectLst/>
                        <a:latin typeface="Bahnschrift SemiLight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2265720"/>
                  </a:ext>
                </a:extLst>
              </a:tr>
              <a:tr h="368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Адрес учреждения: 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ул. Московская, 34В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9228223"/>
                  </a:ext>
                </a:extLst>
              </a:tr>
              <a:tr h="343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Адрес электронной почты: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victoria@admsurgut.ru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9685898"/>
                  </a:ext>
                </a:extLst>
              </a:tr>
              <a:tr h="3516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Адрес официального сайта: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</a:t>
                      </a:r>
                      <a:r>
                        <a:rPr lang="en-US" sz="1400" u="sng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surgut</a:t>
                      </a:r>
                      <a:r>
                        <a:rPr lang="ru-RU" sz="14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-</a:t>
                      </a:r>
                      <a:r>
                        <a:rPr lang="en-US" sz="1400" u="sng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viktoria</a:t>
                      </a:r>
                      <a:r>
                        <a:rPr lang="ru-RU" sz="14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.</a:t>
                      </a:r>
                      <a:r>
                        <a:rPr lang="ru-RU" sz="1400" u="sng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ru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1067463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Телефон для справок: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52900" algn="l"/>
                        </a:tabLst>
                      </a:pPr>
                      <a:r>
                        <a:rPr lang="ru-RU" sz="1400" b="0" dirty="0">
                          <a:effectLst/>
                          <a:latin typeface="Bahnschrift SemiLight" panose="020B0502040204020203" pitchFamily="34" charset="0"/>
                        </a:rPr>
                        <a:t>8 (3462)21-19-00</a:t>
                      </a:r>
                      <a:endParaRPr lang="ru-RU" sz="1100" b="0" dirty="0">
                        <a:effectLst/>
                        <a:latin typeface="Bahnschrift Semi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74269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8452" y="4141177"/>
            <a:ext cx="81944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В нашей школе каждый ребенок сможет найти свое призвание. Не упустите возможность подарить своему ребенку увлекательный мир спорта, новые знакомства и здоровый образ жизни.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36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456" y="217681"/>
            <a:ext cx="8791028" cy="163487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Муниципальное бюджетное учреждение дополнительного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образования спортивная школа </a:t>
            </a:r>
            <a:r>
              <a:rPr lang="ru-RU" b="1" dirty="0" smtClean="0"/>
              <a:t>олимпийского резерва «Ермак»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3413" y="2186662"/>
            <a:ext cx="8596668" cy="388077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/>
              <a:t>Минимальный возраст для зачисления по видам спорта:</a:t>
            </a:r>
            <a:r>
              <a:rPr lang="ru-RU" dirty="0" smtClean="0"/>
              <a:t>  </a:t>
            </a:r>
            <a:endParaRPr lang="ru-RU" sz="2800" b="1" dirty="0" smtClean="0"/>
          </a:p>
          <a:p>
            <a:r>
              <a:rPr lang="ru-RU" sz="3600" b="1" dirty="0"/>
              <a:t>Бокс с 9 лет;</a:t>
            </a:r>
          </a:p>
          <a:p>
            <a:r>
              <a:rPr lang="ru-RU" sz="3600" b="1" dirty="0"/>
              <a:t>Волейбол с 8 лет;</a:t>
            </a:r>
          </a:p>
          <a:p>
            <a:r>
              <a:rPr lang="ru-RU" sz="3600" b="1" dirty="0"/>
              <a:t>Дзюдо с 7 лет;</a:t>
            </a:r>
          </a:p>
          <a:p>
            <a:r>
              <a:rPr lang="ru-RU" sz="3600" b="1" dirty="0"/>
              <a:t>Пауэрлифтинг с 10 лет;</a:t>
            </a:r>
          </a:p>
          <a:p>
            <a:r>
              <a:rPr lang="ru-RU" sz="3600" b="1" dirty="0"/>
              <a:t>Тяжёлая атлетика с 9 лет;</a:t>
            </a:r>
          </a:p>
          <a:p>
            <a:r>
              <a:rPr lang="ru-RU" sz="3600" b="1" dirty="0"/>
              <a:t>Фехтование с 8 лет;</a:t>
            </a:r>
          </a:p>
          <a:p>
            <a:r>
              <a:rPr lang="ru-RU" sz="3600" b="1" dirty="0"/>
              <a:t>Футбол с 7 </a:t>
            </a:r>
            <a:r>
              <a:rPr lang="ru-RU" sz="3600" b="1" dirty="0" smtClean="0"/>
              <a:t>лет;</a:t>
            </a:r>
            <a:endParaRPr lang="en-US" sz="3600" b="1" dirty="0"/>
          </a:p>
          <a:p>
            <a:r>
              <a:rPr lang="ru-RU" sz="3600" b="1" dirty="0"/>
              <a:t>Спорт слепых (дзюдо</a:t>
            </a:r>
            <a:r>
              <a:rPr lang="ru-RU" sz="3600" b="1" dirty="0" smtClean="0"/>
              <a:t>) с 7 лет.</a:t>
            </a:r>
            <a:endParaRPr lang="ru-RU" sz="36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62564" y="510449"/>
            <a:ext cx="884903" cy="1324026"/>
            <a:chOff x="346041" y="306003"/>
            <a:chExt cx="884903" cy="1324026"/>
          </a:xfrm>
        </p:grpSpPr>
        <p:pic>
          <p:nvPicPr>
            <p:cNvPr id="6" name="Picture 3" descr="C:\Users\1\Pictures\3.jpg"/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92" b="96453" l="5147" r="96735"/>
                      </a14:imgEffect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561" y="306003"/>
              <a:ext cx="745068" cy="993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Главная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47" t="32886" r="21731" b="1533"/>
            <a:stretch/>
          </p:blipFill>
          <p:spPr bwMode="auto">
            <a:xfrm>
              <a:off x="346041" y="1299907"/>
              <a:ext cx="884903" cy="330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776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3024"/>
            <a:ext cx="8596668" cy="1320800"/>
          </a:xfrm>
        </p:spPr>
        <p:txBody>
          <a:bodyPr/>
          <a:lstStyle/>
          <a:p>
            <a:r>
              <a:rPr lang="ru-RU" b="1" dirty="0"/>
              <a:t>Зачисление в спортивную школу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39717"/>
            <a:ext cx="8596668" cy="472251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400" b="1" dirty="0"/>
              <a:t>Необходимые документы для оформления в спортивную школу:</a:t>
            </a:r>
            <a:endParaRPr lang="ru-RU" sz="2400" dirty="0"/>
          </a:p>
          <a:p>
            <a:pPr lvl="0" fontAlgn="base"/>
            <a:r>
              <a:rPr lang="ru-RU" sz="2400" dirty="0"/>
              <a:t>медицинская справка от врача спортивной медицины (</a:t>
            </a:r>
            <a:r>
              <a:rPr lang="ru-RU" sz="2400" dirty="0" err="1"/>
              <a:t>пол-ка</a:t>
            </a:r>
            <a:r>
              <a:rPr lang="ru-RU" sz="2400" dirty="0"/>
              <a:t> по месту жительства) разрешающая заниматься спортом (заверенная печатью и штампом поликлиники);</a:t>
            </a:r>
          </a:p>
          <a:p>
            <a:pPr lvl="0" fontAlgn="base"/>
            <a:r>
              <a:rPr lang="ru-RU" sz="2400" dirty="0"/>
              <a:t>ксерокопия свидетельства о рождении или паспорта ребенка (с пропиской);</a:t>
            </a:r>
          </a:p>
          <a:p>
            <a:pPr lvl="0" fontAlgn="base"/>
            <a:r>
              <a:rPr lang="ru-RU" sz="2400" dirty="0"/>
              <a:t>ксерокопия паспорта одного из родителей (первая страничка и страница с пропиской);</a:t>
            </a:r>
          </a:p>
          <a:p>
            <a:pPr lvl="0" fontAlgn="base"/>
            <a:r>
              <a:rPr lang="ru-RU" sz="2400" dirty="0"/>
              <a:t>ксерокопия свидетельства обязательного пенсионного страхования ребенка и родителя (СНИЛС);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47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11537</TotalTime>
  <Words>2176</Words>
  <Application>Microsoft Office PowerPoint</Application>
  <PresentationFormat>Широкоэкранный</PresentationFormat>
  <Paragraphs>302</Paragraphs>
  <Slides>28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</vt:lpstr>
      <vt:lpstr>Bahnschrift SemiLight</vt:lpstr>
      <vt:lpstr>Calibri</vt:lpstr>
      <vt:lpstr>Courier New</vt:lpstr>
      <vt:lpstr>Times New Roman</vt:lpstr>
      <vt:lpstr>Trebuchet MS</vt:lpstr>
      <vt:lpstr>Trebuchet MS (</vt:lpstr>
      <vt:lpstr>Wingdings</vt:lpstr>
      <vt:lpstr>Wingdings 3</vt:lpstr>
      <vt:lpstr>Аспект</vt:lpstr>
      <vt:lpstr>ВИДЫ СПОРТА  развиваемые муниципальными учреждениями, курируемыми управлением физической культуры  и спорта Администрации города</vt:lpstr>
      <vt:lpstr>Муниципальное бюджетное учреждение дополнительного  образования спортивная школа «Аверс»  </vt:lpstr>
      <vt:lpstr>Зачисление в спортивную школу </vt:lpstr>
      <vt:lpstr>Контактная информация учреждения </vt:lpstr>
      <vt:lpstr>Муниципальное бюджетное учреждение дополнительного образования спортивная школа «Виктория»  </vt:lpstr>
      <vt:lpstr>Зачисление в спортивную школу </vt:lpstr>
      <vt:lpstr>Контактная информация учреждения </vt:lpstr>
      <vt:lpstr>Муниципальное бюджетное учреждение дополнительного  образования спортивная школа олимпийского резерва «Ермак»  </vt:lpstr>
      <vt:lpstr>Зачисление в спортивную школу </vt:lpstr>
      <vt:lpstr>Контактная информация учреждения </vt:lpstr>
      <vt:lpstr>Муниципальное бюджетное учреждение дополнительного  образования спортивная школа олимпийского резерва по зимним видам спорта «Кедр»</vt:lpstr>
      <vt:lpstr>Зачисление в спортивную школу </vt:lpstr>
      <vt:lpstr>Контактная информация учреждения </vt:lpstr>
      <vt:lpstr>Муниципальное автономное учреждение дополнительного  образования спортивная школа «Ледовый Дворец спорта»  </vt:lpstr>
      <vt:lpstr>Зачисление в спортивную школу </vt:lpstr>
      <vt:lpstr>Контактная информация учреждения </vt:lpstr>
      <vt:lpstr>Муниципальное автономное учреждение дополнительного образования спортивная школа олимпийского резерва «Олимп» </vt:lpstr>
      <vt:lpstr>Зачисление в спортивную школу </vt:lpstr>
      <vt:lpstr>Как записаться на отделения:  </vt:lpstr>
      <vt:lpstr>Муниципальное бюджетное учреждение дополнительного  образования спортивная школа олимпийского резерва № 1 </vt:lpstr>
      <vt:lpstr>Зачисление в спортивную школу </vt:lpstr>
      <vt:lpstr>Контактная информация учреждения </vt:lpstr>
      <vt:lpstr>Муниципальное бюджетное учреждение дополнительного  образования спортивная школа олимпийского резерва «Югория» имени Арарата Агвановича Пилояна  </vt:lpstr>
      <vt:lpstr>Зачисление в спортивную школу </vt:lpstr>
      <vt:lpstr>Контактная информация учреждения  </vt:lpstr>
      <vt:lpstr>Муниципальное бюджетное учреждение Центр физической подготовки «Надежда» </vt:lpstr>
      <vt:lpstr>Зачисление в учреждение </vt:lpstr>
      <vt:lpstr>Контактная информация учреждения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дополнительного  образования спортивная школа «Аверс»</dc:title>
  <dc:creator>БукироваДВ</dc:creator>
  <cp:lastModifiedBy>Мушкова Екатерина Владимировна</cp:lastModifiedBy>
  <cp:revision>47</cp:revision>
  <dcterms:created xsi:type="dcterms:W3CDTF">2025-08-21T09:46:49Z</dcterms:created>
  <dcterms:modified xsi:type="dcterms:W3CDTF">2026-01-27T10:30:18Z</dcterms:modified>
</cp:coreProperties>
</file>